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1" r:id="rId5"/>
    <p:sldId id="270" r:id="rId6"/>
    <p:sldId id="259" r:id="rId7"/>
    <p:sldId id="278" r:id="rId8"/>
    <p:sldId id="277" r:id="rId9"/>
    <p:sldId id="276" r:id="rId10"/>
    <p:sldId id="288" r:id="rId11"/>
    <p:sldId id="289" r:id="rId12"/>
    <p:sldId id="290" r:id="rId13"/>
    <p:sldId id="287" r:id="rId14"/>
    <p:sldId id="284" r:id="rId15"/>
    <p:sldId id="275" r:id="rId16"/>
    <p:sldId id="279" r:id="rId17"/>
    <p:sldId id="282" r:id="rId18"/>
    <p:sldId id="283" r:id="rId19"/>
    <p:sldId id="291" r:id="rId20"/>
    <p:sldId id="295" r:id="rId21"/>
    <p:sldId id="296" r:id="rId22"/>
    <p:sldId id="297" r:id="rId23"/>
    <p:sldId id="298" r:id="rId24"/>
    <p:sldId id="294" r:id="rId25"/>
    <p:sldId id="261" r:id="rId26"/>
    <p:sldId id="262" r:id="rId27"/>
    <p:sldId id="263" r:id="rId28"/>
    <p:sldId id="264" r:id="rId29"/>
    <p:sldId id="265" r:id="rId30"/>
    <p:sldId id="266" r:id="rId31"/>
    <p:sldId id="267" r:id="rId3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5"/>
    <a:srgbClr val="757575"/>
    <a:srgbClr val="4D4D4D"/>
    <a:srgbClr val="FFAFAF"/>
    <a:srgbClr val="696969"/>
    <a:srgbClr val="B0B0B0"/>
    <a:srgbClr val="474747"/>
    <a:srgbClr val="FF8F8F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ADFD-996C-43F9-AF41-A7CEA4D00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D08C-C2D2-45D4-94FD-1D432CC35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27D01-9D66-4AF2-A1C9-99E1D5BE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8EB53-A315-45CA-8387-67BE880E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84DE-65CE-4CBE-9EA9-8BEAF2CA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818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4D9A-8E94-4611-AD00-438DC002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4FCA7-4068-4280-8485-EF71CEA24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2FC16-EDAC-43AE-B882-79080F30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23C0E-5BEA-41BD-BAA1-DA0C6CF0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8C283-83C2-40BF-9577-757D88D3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395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DB8259-6691-4A98-A040-736F27AD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8B8F70-8E64-473E-ACEE-664D7AE97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3CD4-7CAA-41AE-A7A6-1E3D1BFF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73246-C20C-4351-B5A8-F70E5DF2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E401-2E86-42BB-91FE-2238D053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06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F2F5-1106-48BC-AE38-EE95514C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C8786-D78C-4335-871F-2563262B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304C-8269-4B1B-8024-F1284C67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5B0C1-433E-45C9-BF93-F67DB93E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B9ED4-ABF9-4DA0-8F7B-3575B0BA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974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00AA-D38C-4C06-9B1C-38E663107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8E8F9-F8B7-4872-B0FD-3E7889C9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88DF6-7087-4852-AA72-E26D9922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9078E-3105-46F7-965F-48E7C5BF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CD67-9401-4677-B10B-13CA0BF9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289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A5F2-758F-4564-8BDC-2E4E827F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EC47-7310-40AC-BDD2-65AC7797B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B838D-FBF6-4C96-9028-28560A5F5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E7D2B-7088-484B-A925-5406EAC3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34921-23DD-4DA7-8237-FE4DBBFC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F3036-C004-4FFA-9FCC-5BB71EF9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253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92C3-5599-4E7B-9DB9-FC0C4095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04677-2E4A-4A4A-B4A9-47388D2B0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99047-6E07-4394-8F05-990D62487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3A4FD-D271-49F4-8441-2240C9957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2A19A4-AF95-439F-827F-DB128C190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60F4C-59E4-4F5D-844F-0117CDAD3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94ED1-9355-422E-A427-207A5A68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BEE9D-9CB7-465C-8CCD-1631DDA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815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0BBD-F056-4089-B375-BE8CF287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A6588-A6D4-4A91-9E74-9E5E7B5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A45DB-0651-4AE1-A7CD-5FB828975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42C73-1938-49BB-AE88-1903AA3A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014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E014A-02D8-4E6D-B533-7B0FB8C6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ED58C-8816-4500-99AC-454B984F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04BE5-2F50-4251-85AB-A591FB2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737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7C5-FDF7-4D07-B2DD-2FEF0DC9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5F25-286A-4452-9E27-A888E9A9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9D73C-6560-449E-A469-C5037F1E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8EF4E-16B1-4473-918E-A7E18D090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7099C-4623-4EB6-A021-43FCB54E5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CCE0F-58D3-4C55-953E-E16F16A8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8867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6816-C4E9-4ED1-9BE5-B27115E6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A837D-FD4B-4388-94F3-101D941EB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531EA-D424-4DCC-ABA0-32DDC7FEC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60739-C6DA-4FE0-88F3-2B5CD73E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56456-C295-4700-9F8A-7B999794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E2A7D-B64D-43D3-A212-940D874D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50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FDEDB6-6742-488E-8FA2-5EC80DF4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D1649-C83A-4FD9-B8D2-3F84592EA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AB916-0809-4743-A5F2-90C54A717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00F1D-17C1-4F0F-AB35-A0E37D43EF4C}" type="datetimeFigureOut">
              <a:rPr lang="en-IL" smtClean="0"/>
              <a:t>01/04/2022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1DD9-2244-468B-8EA1-62602C231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491CE-EC4E-491D-A48B-EA0039187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00F6-1EA0-494D-9E72-6948985399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424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mp4"/><Relationship Id="rId7" Type="http://schemas.openxmlformats.org/officeDocument/2006/relationships/image" Target="../media/image2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4" Type="http://schemas.openxmlformats.org/officeDocument/2006/relationships/video" Target="../media/media4.mp4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6.mp4"/><Relationship Id="rId7" Type="http://schemas.openxmlformats.org/officeDocument/2006/relationships/image" Target="../media/image2.jp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video" Target="../media/media6.mp4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27.png"/><Relationship Id="rId5" Type="http://schemas.microsoft.com/office/2007/relationships/media" Target="../media/media9.mp4"/><Relationship Id="rId10" Type="http://schemas.openxmlformats.org/officeDocument/2006/relationships/image" Target="../media/image26.png"/><Relationship Id="rId4" Type="http://schemas.openxmlformats.org/officeDocument/2006/relationships/video" Target="../media/media8.mp4"/><Relationship Id="rId9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11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image" Target="../media/image30.png"/><Relationship Id="rId5" Type="http://schemas.microsoft.com/office/2007/relationships/media" Target="../media/media12.mp4"/><Relationship Id="rId10" Type="http://schemas.openxmlformats.org/officeDocument/2006/relationships/image" Target="../media/image29.png"/><Relationship Id="rId4" Type="http://schemas.openxmlformats.org/officeDocument/2006/relationships/video" Target="../media/media11.mp4"/><Relationship Id="rId9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227278A-BB75-47C3-90DC-89D8125F6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570FC-EE8B-443D-ABAE-186466908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29" y="1630130"/>
            <a:ext cx="3073152" cy="33926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8F434-AED1-4B05-BDC3-09DC21B7D68E}"/>
              </a:ext>
            </a:extLst>
          </p:cNvPr>
          <p:cNvSpPr txBox="1"/>
          <p:nvPr/>
        </p:nvSpPr>
        <p:spPr>
          <a:xfrm>
            <a:off x="3663605" y="386708"/>
            <a:ext cx="4674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7575"/>
                </a:solidFill>
                <a:latin typeface="MV Boli" panose="02000500030200090000" pitchFamily="2" charset="0"/>
                <a:ea typeface="MingLiU_HKSCS-ExtB" panose="02020500000000000000" pitchFamily="18" charset="-120"/>
                <a:cs typeface="MV Boli" panose="02000500030200090000" pitchFamily="2" charset="0"/>
              </a:rPr>
              <a:t>Dress 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20D22-848E-47C8-8D19-7F29BA24E340}"/>
              </a:ext>
            </a:extLst>
          </p:cNvPr>
          <p:cNvSpPr txBox="1"/>
          <p:nvPr/>
        </p:nvSpPr>
        <p:spPr>
          <a:xfrm>
            <a:off x="123825" y="5430973"/>
            <a:ext cx="292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b="1" dirty="0">
                <a:solidFill>
                  <a:srgbClr val="47474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מגישות:</a:t>
            </a:r>
          </a:p>
          <a:p>
            <a:pPr algn="r"/>
            <a:r>
              <a:rPr lang="he-IL" b="1" dirty="0">
                <a:solidFill>
                  <a:srgbClr val="6969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שני (שושנה) לוין - 315097030 </a:t>
            </a:r>
          </a:p>
          <a:p>
            <a:pPr algn="r"/>
            <a:r>
              <a:rPr lang="he-IL" b="1" dirty="0">
                <a:solidFill>
                  <a:srgbClr val="6969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רוני הראל - 209208024 </a:t>
            </a:r>
          </a:p>
          <a:p>
            <a:pPr algn="r"/>
            <a:r>
              <a:rPr lang="he-IL" b="1" dirty="0">
                <a:solidFill>
                  <a:srgbClr val="6969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מעין פורר - 209365634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A00270E-4E73-49CA-BE02-7904C177B520}"/>
              </a:ext>
            </a:extLst>
          </p:cNvPr>
          <p:cNvSpPr txBox="1"/>
          <p:nvPr/>
        </p:nvSpPr>
        <p:spPr>
          <a:xfrm>
            <a:off x="4733925" y="4846198"/>
            <a:ext cx="2924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dirty="0">
                <a:solidFill>
                  <a:srgbClr val="47474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השאלת שמלות  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F849C17-19B5-4C48-9BCC-BFB2F0AF5651}"/>
              </a:ext>
            </a:extLst>
          </p:cNvPr>
          <p:cNvSpPr txBox="1"/>
          <p:nvPr/>
        </p:nvSpPr>
        <p:spPr>
          <a:xfrm>
            <a:off x="6000744" y="64466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1800" dirty="0">
                <a:latin typeface="+mj-lt"/>
                <a:ea typeface="MingLiU_HKSCS-ExtB" panose="02020500000000000000" pitchFamily="18" charset="-120"/>
                <a:cs typeface="Guttman Yad-Brush" panose="02010401010101010101" pitchFamily="2" charset="-79"/>
              </a:rPr>
              <a:t>https://github.com/shaniLevin1/DressMe-final</a:t>
            </a:r>
            <a:endParaRPr lang="en-IL" sz="1800" dirty="0">
              <a:latin typeface="+mj-lt"/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25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24242" y="169898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6F431295-272C-4698-B36E-1DF223FC7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287ED062-7376-4E67-AB3A-C2DB135A0238}"/>
              </a:ext>
            </a:extLst>
          </p:cNvPr>
          <p:cNvSpPr txBox="1"/>
          <p:nvPr/>
        </p:nvSpPr>
        <p:spPr>
          <a:xfrm>
            <a:off x="4525829" y="485027"/>
            <a:ext cx="323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דף הבית לקוח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FFF218B-C8EE-4869-B99F-B92D0B3CB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03" y="1035614"/>
            <a:ext cx="2569698" cy="557116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9E19E91-9FA9-4809-B1B5-89ED7DEEB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3" y="1063206"/>
            <a:ext cx="2521685" cy="546706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6151C40-5D31-4A33-B664-6BFB7BA0C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17" y="1069317"/>
            <a:ext cx="2569698" cy="5571160"/>
          </a:xfrm>
          <a:prstGeom prst="rect">
            <a:avLst/>
          </a:prstGeom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6BE5F5B2-43F2-4392-9FB6-E877C7D8F01C}"/>
              </a:ext>
            </a:extLst>
          </p:cNvPr>
          <p:cNvSpPr txBox="1"/>
          <p:nvPr/>
        </p:nvSpPr>
        <p:spPr>
          <a:xfrm>
            <a:off x="8122612" y="521885"/>
            <a:ext cx="263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חיפוש שמלה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1B813E8C-0CAC-430A-8FA9-3B281B984D80}"/>
              </a:ext>
            </a:extLst>
          </p:cNvPr>
          <p:cNvSpPr txBox="1"/>
          <p:nvPr/>
        </p:nvSpPr>
        <p:spPr>
          <a:xfrm>
            <a:off x="1098102" y="509208"/>
            <a:ext cx="2405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פרופיל אישי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91AD32F1-3FB1-4B47-9231-A2F6C1C1855F}"/>
              </a:ext>
            </a:extLst>
          </p:cNvPr>
          <p:cNvSpPr txBox="1"/>
          <p:nvPr/>
        </p:nvSpPr>
        <p:spPr>
          <a:xfrm>
            <a:off x="3483992" y="3263384"/>
            <a:ext cx="5896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שם </a:t>
            </a:r>
          </a:p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05B31145-434D-43CC-9B88-90B1100EDB53}"/>
              </a:ext>
            </a:extLst>
          </p:cNvPr>
          <p:cNvSpPr txBox="1"/>
          <p:nvPr/>
        </p:nvSpPr>
        <p:spPr>
          <a:xfrm>
            <a:off x="3560318" y="3963484"/>
            <a:ext cx="8612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מס'</a:t>
            </a:r>
          </a:p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פלאפון</a:t>
            </a:r>
          </a:p>
        </p:txBody>
      </p: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C00A6780-CBF0-440F-8206-E0ACBE391CAA}"/>
              </a:ext>
            </a:extLst>
          </p:cNvPr>
          <p:cNvCxnSpPr>
            <a:cxnSpLocks/>
          </p:cNvCxnSpPr>
          <p:nvPr/>
        </p:nvCxnSpPr>
        <p:spPr>
          <a:xfrm>
            <a:off x="3317303" y="4205300"/>
            <a:ext cx="2762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B7E6ADAE-4F3E-4734-A1A3-34642D693C00}"/>
              </a:ext>
            </a:extLst>
          </p:cNvPr>
          <p:cNvCxnSpPr>
            <a:cxnSpLocks/>
          </p:cNvCxnSpPr>
          <p:nvPr/>
        </p:nvCxnSpPr>
        <p:spPr>
          <a:xfrm>
            <a:off x="3284093" y="3567125"/>
            <a:ext cx="2762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F234E3E8-248F-4DC9-B21B-516A034B12A3}"/>
              </a:ext>
            </a:extLst>
          </p:cNvPr>
          <p:cNvCxnSpPr>
            <a:cxnSpLocks/>
          </p:cNvCxnSpPr>
          <p:nvPr/>
        </p:nvCxnSpPr>
        <p:spPr>
          <a:xfrm>
            <a:off x="6374828" y="3429000"/>
            <a:ext cx="67367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4E409C01-E093-4C99-845E-0196E983D214}"/>
              </a:ext>
            </a:extLst>
          </p:cNvPr>
          <p:cNvCxnSpPr>
            <a:cxnSpLocks/>
          </p:cNvCxnSpPr>
          <p:nvPr/>
        </p:nvCxnSpPr>
        <p:spPr>
          <a:xfrm>
            <a:off x="6509479" y="4191025"/>
            <a:ext cx="53902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ED4A7169-3507-4FE6-A83A-CCC28D51C02B}"/>
              </a:ext>
            </a:extLst>
          </p:cNvPr>
          <p:cNvCxnSpPr>
            <a:cxnSpLocks/>
          </p:cNvCxnSpPr>
          <p:nvPr/>
        </p:nvCxnSpPr>
        <p:spPr>
          <a:xfrm>
            <a:off x="9439275" y="3505200"/>
            <a:ext cx="113334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05D9C67D-2877-4C78-BFF7-EE154EBC3FB3}"/>
              </a:ext>
            </a:extLst>
          </p:cNvPr>
          <p:cNvSpPr txBox="1"/>
          <p:nvPr/>
        </p:nvSpPr>
        <p:spPr>
          <a:xfrm>
            <a:off x="7049814" y="3004163"/>
            <a:ext cx="86129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כניסה לפרופיל לקוח</a:t>
            </a:r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78BD368C-4114-400C-81CF-BC1E90FB731A}"/>
              </a:ext>
            </a:extLst>
          </p:cNvPr>
          <p:cNvSpPr txBox="1"/>
          <p:nvPr/>
        </p:nvSpPr>
        <p:spPr>
          <a:xfrm>
            <a:off x="7059401" y="3909715"/>
            <a:ext cx="8612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חיפוש שמלה</a:t>
            </a:r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BCC15C44-41C4-4A78-9792-AB0707D036DC}"/>
              </a:ext>
            </a:extLst>
          </p:cNvPr>
          <p:cNvSpPr txBox="1"/>
          <p:nvPr/>
        </p:nvSpPr>
        <p:spPr>
          <a:xfrm>
            <a:off x="10322635" y="3313178"/>
            <a:ext cx="20823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בחירת קטגוריה</a:t>
            </a:r>
          </a:p>
        </p:txBody>
      </p: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9D67AADC-A016-4E64-AA4C-5B4078375EB3}"/>
              </a:ext>
            </a:extLst>
          </p:cNvPr>
          <p:cNvCxnSpPr>
            <a:cxnSpLocks/>
          </p:cNvCxnSpPr>
          <p:nvPr/>
        </p:nvCxnSpPr>
        <p:spPr>
          <a:xfrm>
            <a:off x="9070238" y="3963484"/>
            <a:ext cx="150238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F43977BA-8EDF-4FED-97AF-8F43AF424541}"/>
              </a:ext>
            </a:extLst>
          </p:cNvPr>
          <p:cNvCxnSpPr>
            <a:cxnSpLocks/>
          </p:cNvCxnSpPr>
          <p:nvPr/>
        </p:nvCxnSpPr>
        <p:spPr>
          <a:xfrm>
            <a:off x="9254756" y="4353324"/>
            <a:ext cx="131786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מחבר חץ ישר 60">
            <a:extLst>
              <a:ext uri="{FF2B5EF4-FFF2-40B4-BE49-F238E27FC236}">
                <a16:creationId xmlns:a16="http://schemas.microsoft.com/office/drawing/2014/main" id="{B683D7AF-5486-4515-ADFD-C8C8FA64E9C3}"/>
              </a:ext>
            </a:extLst>
          </p:cNvPr>
          <p:cNvCxnSpPr>
            <a:cxnSpLocks/>
          </p:cNvCxnSpPr>
          <p:nvPr/>
        </p:nvCxnSpPr>
        <p:spPr>
          <a:xfrm>
            <a:off x="9183166" y="4762500"/>
            <a:ext cx="138945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תיבת טקסט 62">
            <a:extLst>
              <a:ext uri="{FF2B5EF4-FFF2-40B4-BE49-F238E27FC236}">
                <a16:creationId xmlns:a16="http://schemas.microsoft.com/office/drawing/2014/main" id="{C5DAA41B-9018-45B3-BB48-8496FED40D54}"/>
              </a:ext>
            </a:extLst>
          </p:cNvPr>
          <p:cNvSpPr txBox="1"/>
          <p:nvPr/>
        </p:nvSpPr>
        <p:spPr>
          <a:xfrm>
            <a:off x="10651835" y="3752875"/>
            <a:ext cx="13843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בחירת מיקום</a:t>
            </a:r>
          </a:p>
        </p:txBody>
      </p:sp>
      <p:sp>
        <p:nvSpPr>
          <p:cNvPr id="64" name="תיבת טקסט 63">
            <a:extLst>
              <a:ext uri="{FF2B5EF4-FFF2-40B4-BE49-F238E27FC236}">
                <a16:creationId xmlns:a16="http://schemas.microsoft.com/office/drawing/2014/main" id="{35A56B23-BB5F-4660-931C-DB5E3A3CD71D}"/>
              </a:ext>
            </a:extLst>
          </p:cNvPr>
          <p:cNvSpPr txBox="1"/>
          <p:nvPr/>
        </p:nvSpPr>
        <p:spPr>
          <a:xfrm>
            <a:off x="10650063" y="4151874"/>
            <a:ext cx="187354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בחירת צבע</a:t>
            </a:r>
          </a:p>
        </p:txBody>
      </p:sp>
      <p:sp>
        <p:nvSpPr>
          <p:cNvPr id="65" name="תיבת טקסט 64">
            <a:extLst>
              <a:ext uri="{FF2B5EF4-FFF2-40B4-BE49-F238E27FC236}">
                <a16:creationId xmlns:a16="http://schemas.microsoft.com/office/drawing/2014/main" id="{2297A5F6-7FDF-482B-B43D-0A356433F231}"/>
              </a:ext>
            </a:extLst>
          </p:cNvPr>
          <p:cNvSpPr txBox="1"/>
          <p:nvPr/>
        </p:nvSpPr>
        <p:spPr>
          <a:xfrm>
            <a:off x="10633501" y="4555051"/>
            <a:ext cx="18735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בחירת מידה</a:t>
            </a:r>
          </a:p>
        </p:txBody>
      </p:sp>
      <p:cxnSp>
        <p:nvCxnSpPr>
          <p:cNvPr id="66" name="מחבר חץ ישר 65">
            <a:extLst>
              <a:ext uri="{FF2B5EF4-FFF2-40B4-BE49-F238E27FC236}">
                <a16:creationId xmlns:a16="http://schemas.microsoft.com/office/drawing/2014/main" id="{539A7864-3328-4173-8565-2B95BBF9C1E1}"/>
              </a:ext>
            </a:extLst>
          </p:cNvPr>
          <p:cNvCxnSpPr>
            <a:cxnSpLocks/>
          </p:cNvCxnSpPr>
          <p:nvPr/>
        </p:nvCxnSpPr>
        <p:spPr>
          <a:xfrm>
            <a:off x="9731531" y="5353050"/>
            <a:ext cx="113334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תיבת טקסט 66">
            <a:extLst>
              <a:ext uri="{FF2B5EF4-FFF2-40B4-BE49-F238E27FC236}">
                <a16:creationId xmlns:a16="http://schemas.microsoft.com/office/drawing/2014/main" id="{E7B1D0CC-BE3F-49EA-B8BC-EE8108D56C9A}"/>
              </a:ext>
            </a:extLst>
          </p:cNvPr>
          <p:cNvSpPr txBox="1"/>
          <p:nvPr/>
        </p:nvSpPr>
        <p:spPr>
          <a:xfrm>
            <a:off x="10845548" y="5145115"/>
            <a:ext cx="1379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חיפוש שמלה</a:t>
            </a:r>
          </a:p>
        </p:txBody>
      </p:sp>
      <p:cxnSp>
        <p:nvCxnSpPr>
          <p:cNvPr id="68" name="מחבר חץ ישר 67">
            <a:extLst>
              <a:ext uri="{FF2B5EF4-FFF2-40B4-BE49-F238E27FC236}">
                <a16:creationId xmlns:a16="http://schemas.microsoft.com/office/drawing/2014/main" id="{333A52FE-26F7-43DC-9B37-D0A43862C33E}"/>
              </a:ext>
            </a:extLst>
          </p:cNvPr>
          <p:cNvCxnSpPr>
            <a:cxnSpLocks/>
          </p:cNvCxnSpPr>
          <p:nvPr/>
        </p:nvCxnSpPr>
        <p:spPr>
          <a:xfrm>
            <a:off x="2571334" y="4874682"/>
            <a:ext cx="75456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תיבת טקסט 69">
            <a:extLst>
              <a:ext uri="{FF2B5EF4-FFF2-40B4-BE49-F238E27FC236}">
                <a16:creationId xmlns:a16="http://schemas.microsoft.com/office/drawing/2014/main" id="{B3087FCD-14A2-4357-9B48-B3FC70BA6FA2}"/>
              </a:ext>
            </a:extLst>
          </p:cNvPr>
          <p:cNvSpPr txBox="1"/>
          <p:nvPr/>
        </p:nvSpPr>
        <p:spPr>
          <a:xfrm>
            <a:off x="3364571" y="4666965"/>
            <a:ext cx="1379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עדכון פרטים</a:t>
            </a:r>
          </a:p>
        </p:txBody>
      </p:sp>
    </p:spTree>
    <p:extLst>
      <p:ext uri="{BB962C8B-B14F-4D97-AF65-F5344CB8AC3E}">
        <p14:creationId xmlns:p14="http://schemas.microsoft.com/office/powerpoint/2010/main" val="296545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20" y="281479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287ED062-7376-4E67-AB3A-C2DB135A0238}"/>
              </a:ext>
            </a:extLst>
          </p:cNvPr>
          <p:cNvSpPr txBox="1"/>
          <p:nvPr/>
        </p:nvSpPr>
        <p:spPr>
          <a:xfrm>
            <a:off x="3060884" y="445516"/>
            <a:ext cx="323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פרטי השמלה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6BE5F5B2-43F2-4392-9FB6-E877C7D8F01C}"/>
              </a:ext>
            </a:extLst>
          </p:cNvPr>
          <p:cNvSpPr txBox="1"/>
          <p:nvPr/>
        </p:nvSpPr>
        <p:spPr>
          <a:xfrm>
            <a:off x="6127135" y="488044"/>
            <a:ext cx="3793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פרטי ספק השמלה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1B813E8C-0CAC-430A-8FA9-3B281B984D80}"/>
              </a:ext>
            </a:extLst>
          </p:cNvPr>
          <p:cNvSpPr txBox="1"/>
          <p:nvPr/>
        </p:nvSpPr>
        <p:spPr>
          <a:xfrm>
            <a:off x="254173" y="443041"/>
            <a:ext cx="323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תוצאות החיפוש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69AFF29-DC47-4641-8799-1D097BD47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3" y="973952"/>
            <a:ext cx="2452778" cy="531767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E1D6DAA-6D2A-42DB-804D-47EE680E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27" y="985496"/>
            <a:ext cx="2452778" cy="531767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D1AC0A42-1D42-4E77-ACC1-889004E2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68" y="1046522"/>
            <a:ext cx="2476218" cy="5368493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D780322E-84D7-4CF6-AFB6-E62B6A02E80F}"/>
              </a:ext>
            </a:extLst>
          </p:cNvPr>
          <p:cNvSpPr txBox="1"/>
          <p:nvPr/>
        </p:nvSpPr>
        <p:spPr>
          <a:xfrm>
            <a:off x="1294809" y="4296261"/>
            <a:ext cx="14912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השמלות  שהתקבלו בהתאם לחיפוש</a:t>
            </a:r>
          </a:p>
        </p:txBody>
      </p:sp>
      <p:sp>
        <p:nvSpPr>
          <p:cNvPr id="21" name="סוגר מסולסל ימני 20">
            <a:extLst>
              <a:ext uri="{FF2B5EF4-FFF2-40B4-BE49-F238E27FC236}">
                <a16:creationId xmlns:a16="http://schemas.microsoft.com/office/drawing/2014/main" id="{4797426D-C917-41F3-8D6C-5FECDF397BDF}"/>
              </a:ext>
            </a:extLst>
          </p:cNvPr>
          <p:cNvSpPr/>
          <p:nvPr/>
        </p:nvSpPr>
        <p:spPr>
          <a:xfrm>
            <a:off x="1428750" y="2428875"/>
            <a:ext cx="315008" cy="164782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4D4D4D"/>
              </a:solidFill>
            </a:endParaRPr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9A3F1F9A-BB87-424A-887F-086920AA0BE6}"/>
              </a:ext>
            </a:extLst>
          </p:cNvPr>
          <p:cNvCxnSpPr>
            <a:cxnSpLocks/>
          </p:cNvCxnSpPr>
          <p:nvPr/>
        </p:nvCxnSpPr>
        <p:spPr>
          <a:xfrm>
            <a:off x="4540894" y="5737235"/>
            <a:ext cx="51499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EE9E91A2-2CEC-4519-9145-0773F67E4927}"/>
              </a:ext>
            </a:extLst>
          </p:cNvPr>
          <p:cNvSpPr txBox="1"/>
          <p:nvPr/>
        </p:nvSpPr>
        <p:spPr>
          <a:xfrm>
            <a:off x="4885625" y="5414069"/>
            <a:ext cx="11092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הזמנת השמלה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FB38824E-5891-475C-B019-ABDC7B140368}"/>
              </a:ext>
            </a:extLst>
          </p:cNvPr>
          <p:cNvSpPr txBox="1"/>
          <p:nvPr/>
        </p:nvSpPr>
        <p:spPr>
          <a:xfrm>
            <a:off x="4903486" y="3624043"/>
            <a:ext cx="160790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פרטי</a:t>
            </a:r>
          </a:p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השמלה</a:t>
            </a:r>
          </a:p>
        </p:txBody>
      </p: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39188208-6A45-4074-A91B-661568645C47}"/>
              </a:ext>
            </a:extLst>
          </p:cNvPr>
          <p:cNvCxnSpPr>
            <a:cxnSpLocks/>
          </p:cNvCxnSpPr>
          <p:nvPr/>
        </p:nvCxnSpPr>
        <p:spPr>
          <a:xfrm>
            <a:off x="4866778" y="3932702"/>
            <a:ext cx="50037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סוגר מסולסל ימני 28">
            <a:extLst>
              <a:ext uri="{FF2B5EF4-FFF2-40B4-BE49-F238E27FC236}">
                <a16:creationId xmlns:a16="http://schemas.microsoft.com/office/drawing/2014/main" id="{C5729BA8-7036-4835-8744-15F50F888788}"/>
              </a:ext>
            </a:extLst>
          </p:cNvPr>
          <p:cNvSpPr/>
          <p:nvPr/>
        </p:nvSpPr>
        <p:spPr>
          <a:xfrm>
            <a:off x="4540894" y="2866006"/>
            <a:ext cx="339645" cy="21624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4D4D4D"/>
              </a:solidFill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DB2DE1A9-2FDC-4027-B4C1-3F91F4B52E7F}"/>
              </a:ext>
            </a:extLst>
          </p:cNvPr>
          <p:cNvSpPr txBox="1"/>
          <p:nvPr/>
        </p:nvSpPr>
        <p:spPr>
          <a:xfrm>
            <a:off x="4755439" y="1688885"/>
            <a:ext cx="160790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תמונת </a:t>
            </a:r>
          </a:p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השמלה</a:t>
            </a:r>
          </a:p>
        </p:txBody>
      </p: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2B4932EC-C5C3-42BA-AAC7-48C4BFB768E3}"/>
              </a:ext>
            </a:extLst>
          </p:cNvPr>
          <p:cNvCxnSpPr>
            <a:cxnSpLocks/>
          </p:cNvCxnSpPr>
          <p:nvPr/>
        </p:nvCxnSpPr>
        <p:spPr>
          <a:xfrm>
            <a:off x="4462849" y="2052093"/>
            <a:ext cx="703870" cy="961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765331F3-D735-4764-BA76-0C36E9611F8F}"/>
              </a:ext>
            </a:extLst>
          </p:cNvPr>
          <p:cNvSpPr txBox="1"/>
          <p:nvPr/>
        </p:nvSpPr>
        <p:spPr>
          <a:xfrm>
            <a:off x="5055888" y="2268082"/>
            <a:ext cx="16079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פרטי</a:t>
            </a:r>
          </a:p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הספק של השמלה</a:t>
            </a: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77411366-3EEF-4187-BD13-FC1E734F9C7D}"/>
              </a:ext>
            </a:extLst>
          </p:cNvPr>
          <p:cNvSpPr txBox="1"/>
          <p:nvPr/>
        </p:nvSpPr>
        <p:spPr>
          <a:xfrm>
            <a:off x="8221598" y="3947208"/>
            <a:ext cx="160790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פרטי</a:t>
            </a:r>
          </a:p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הספק</a:t>
            </a:r>
          </a:p>
        </p:txBody>
      </p:sp>
      <p:sp>
        <p:nvSpPr>
          <p:cNvPr id="42" name="סוגר מסולסל ימני 41">
            <a:extLst>
              <a:ext uri="{FF2B5EF4-FFF2-40B4-BE49-F238E27FC236}">
                <a16:creationId xmlns:a16="http://schemas.microsoft.com/office/drawing/2014/main" id="{BE8EA5CE-F75C-416A-87A5-A6ABAA99D19C}"/>
              </a:ext>
            </a:extLst>
          </p:cNvPr>
          <p:cNvSpPr/>
          <p:nvPr/>
        </p:nvSpPr>
        <p:spPr>
          <a:xfrm>
            <a:off x="8539487" y="2339862"/>
            <a:ext cx="339645" cy="21624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4D4D4D"/>
              </a:solidFill>
            </a:endParaRPr>
          </a:p>
        </p:txBody>
      </p:sp>
      <p:cxnSp>
        <p:nvCxnSpPr>
          <p:cNvPr id="47" name="מחבר: מרפקי 46">
            <a:extLst>
              <a:ext uri="{FF2B5EF4-FFF2-40B4-BE49-F238E27FC236}">
                <a16:creationId xmlns:a16="http://schemas.microsoft.com/office/drawing/2014/main" id="{0B00E04F-489A-4999-8DB7-89214B9FCC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27233" y="3537011"/>
            <a:ext cx="975777" cy="542721"/>
          </a:xfrm>
          <a:prstGeom prst="bentConnector3">
            <a:avLst/>
          </a:prstGeom>
          <a:ln>
            <a:solidFill>
              <a:srgbClr val="75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מחבר: מרפקי 51">
            <a:extLst>
              <a:ext uri="{FF2B5EF4-FFF2-40B4-BE49-F238E27FC236}">
                <a16:creationId xmlns:a16="http://schemas.microsoft.com/office/drawing/2014/main" id="{655F6E64-702F-4DF7-840E-4C0C8A2D9466}"/>
              </a:ext>
            </a:extLst>
          </p:cNvPr>
          <p:cNvCxnSpPr/>
          <p:nvPr/>
        </p:nvCxnSpPr>
        <p:spPr>
          <a:xfrm>
            <a:off x="5348105" y="2335216"/>
            <a:ext cx="211284" cy="198203"/>
          </a:xfrm>
          <a:prstGeom prst="bentConnector3">
            <a:avLst/>
          </a:prstGeom>
          <a:ln>
            <a:solidFill>
              <a:srgbClr val="75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: מרפקי 53">
            <a:extLst>
              <a:ext uri="{FF2B5EF4-FFF2-40B4-BE49-F238E27FC236}">
                <a16:creationId xmlns:a16="http://schemas.microsoft.com/office/drawing/2014/main" id="{5D224BD4-18F6-4EEC-8ED2-6CEA846BBE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18759" y="3688890"/>
            <a:ext cx="589350" cy="69569"/>
          </a:xfrm>
          <a:prstGeom prst="bentConnector3">
            <a:avLst/>
          </a:prstGeom>
          <a:ln>
            <a:solidFill>
              <a:srgbClr val="75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2">
            <a:extLst>
              <a:ext uri="{FF2B5EF4-FFF2-40B4-BE49-F238E27FC236}">
                <a16:creationId xmlns:a16="http://schemas.microsoft.com/office/drawing/2014/main" id="{A629606D-1181-4F79-94B3-FCCC87A38A46}"/>
              </a:ext>
            </a:extLst>
          </p:cNvPr>
          <p:cNvSpPr txBox="1"/>
          <p:nvPr/>
        </p:nvSpPr>
        <p:spPr>
          <a:xfrm>
            <a:off x="9125771" y="483060"/>
            <a:ext cx="3066209" cy="55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אישור הזמנת שמלה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תמונה 56">
            <a:extLst>
              <a:ext uri="{FF2B5EF4-FFF2-40B4-BE49-F238E27FC236}">
                <a16:creationId xmlns:a16="http://schemas.microsoft.com/office/drawing/2014/main" id="{1CF47615-97CB-4A35-8872-BDEDC6E51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23" y="1084570"/>
            <a:ext cx="2476218" cy="536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5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24242" y="169898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6F431295-272C-4698-B36E-1DF223FC7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287ED062-7376-4E67-AB3A-C2DB135A0238}"/>
              </a:ext>
            </a:extLst>
          </p:cNvPr>
          <p:cNvSpPr txBox="1"/>
          <p:nvPr/>
        </p:nvSpPr>
        <p:spPr>
          <a:xfrm>
            <a:off x="4525829" y="485027"/>
            <a:ext cx="323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דף הבית ספק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9E19E91-9FA9-4809-B1B5-89ED7DEEB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3" y="1063206"/>
            <a:ext cx="2374097" cy="5147092"/>
          </a:xfrm>
          <a:prstGeom prst="rect">
            <a:avLst/>
          </a:prstGeom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6BE5F5B2-43F2-4392-9FB6-E877C7D8F01C}"/>
              </a:ext>
            </a:extLst>
          </p:cNvPr>
          <p:cNvSpPr txBox="1"/>
          <p:nvPr/>
        </p:nvSpPr>
        <p:spPr>
          <a:xfrm>
            <a:off x="7733641" y="521885"/>
            <a:ext cx="2898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השמלות של הספק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1B813E8C-0CAC-430A-8FA9-3B281B984D80}"/>
              </a:ext>
            </a:extLst>
          </p:cNvPr>
          <p:cNvSpPr txBox="1"/>
          <p:nvPr/>
        </p:nvSpPr>
        <p:spPr>
          <a:xfrm>
            <a:off x="1098102" y="509208"/>
            <a:ext cx="2405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פרופיל אישי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91AD32F1-3FB1-4B47-9231-A2F6C1C1855F}"/>
              </a:ext>
            </a:extLst>
          </p:cNvPr>
          <p:cNvSpPr txBox="1"/>
          <p:nvPr/>
        </p:nvSpPr>
        <p:spPr>
          <a:xfrm>
            <a:off x="3360167" y="3091934"/>
            <a:ext cx="5896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שם </a:t>
            </a:r>
          </a:p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מלא</a:t>
            </a:r>
          </a:p>
        </p:txBody>
      </p: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05B31145-434D-43CC-9B88-90B1100EDB53}"/>
              </a:ext>
            </a:extLst>
          </p:cNvPr>
          <p:cNvSpPr txBox="1"/>
          <p:nvPr/>
        </p:nvSpPr>
        <p:spPr>
          <a:xfrm>
            <a:off x="3465068" y="3782509"/>
            <a:ext cx="8612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מס'</a:t>
            </a:r>
          </a:p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פלאפון</a:t>
            </a:r>
          </a:p>
        </p:txBody>
      </p: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C00A6780-CBF0-440F-8206-E0ACBE391CAA}"/>
              </a:ext>
            </a:extLst>
          </p:cNvPr>
          <p:cNvCxnSpPr>
            <a:cxnSpLocks/>
          </p:cNvCxnSpPr>
          <p:nvPr/>
        </p:nvCxnSpPr>
        <p:spPr>
          <a:xfrm>
            <a:off x="3241103" y="4052900"/>
            <a:ext cx="2762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B7E6ADAE-4F3E-4734-A1A3-34642D693C00}"/>
              </a:ext>
            </a:extLst>
          </p:cNvPr>
          <p:cNvCxnSpPr>
            <a:cxnSpLocks/>
          </p:cNvCxnSpPr>
          <p:nvPr/>
        </p:nvCxnSpPr>
        <p:spPr>
          <a:xfrm>
            <a:off x="3093593" y="3405200"/>
            <a:ext cx="2762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F234E3E8-248F-4DC9-B21B-516A034B12A3}"/>
              </a:ext>
            </a:extLst>
          </p:cNvPr>
          <p:cNvCxnSpPr>
            <a:cxnSpLocks/>
          </p:cNvCxnSpPr>
          <p:nvPr/>
        </p:nvCxnSpPr>
        <p:spPr>
          <a:xfrm>
            <a:off x="6374828" y="3429000"/>
            <a:ext cx="67367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4E409C01-E093-4C99-845E-0196E983D214}"/>
              </a:ext>
            </a:extLst>
          </p:cNvPr>
          <p:cNvCxnSpPr>
            <a:cxnSpLocks/>
          </p:cNvCxnSpPr>
          <p:nvPr/>
        </p:nvCxnSpPr>
        <p:spPr>
          <a:xfrm>
            <a:off x="6509479" y="4191025"/>
            <a:ext cx="53902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05D9C67D-2877-4C78-BFF7-EE154EBC3FB3}"/>
              </a:ext>
            </a:extLst>
          </p:cNvPr>
          <p:cNvSpPr txBox="1"/>
          <p:nvPr/>
        </p:nvSpPr>
        <p:spPr>
          <a:xfrm>
            <a:off x="7049814" y="3004163"/>
            <a:ext cx="86129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כניסה לפרופיל ספק</a:t>
            </a:r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78BD368C-4114-400C-81CF-BC1E90FB731A}"/>
              </a:ext>
            </a:extLst>
          </p:cNvPr>
          <p:cNvSpPr txBox="1"/>
          <p:nvPr/>
        </p:nvSpPr>
        <p:spPr>
          <a:xfrm>
            <a:off x="7059401" y="3909715"/>
            <a:ext cx="95648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רשימת השמלות</a:t>
            </a:r>
          </a:p>
        </p:txBody>
      </p:sp>
      <p:cxnSp>
        <p:nvCxnSpPr>
          <p:cNvPr id="68" name="מחבר חץ ישר 67">
            <a:extLst>
              <a:ext uri="{FF2B5EF4-FFF2-40B4-BE49-F238E27FC236}">
                <a16:creationId xmlns:a16="http://schemas.microsoft.com/office/drawing/2014/main" id="{333A52FE-26F7-43DC-9B37-D0A43862C33E}"/>
              </a:ext>
            </a:extLst>
          </p:cNvPr>
          <p:cNvCxnSpPr>
            <a:cxnSpLocks/>
          </p:cNvCxnSpPr>
          <p:nvPr/>
        </p:nvCxnSpPr>
        <p:spPr>
          <a:xfrm>
            <a:off x="2514184" y="4665132"/>
            <a:ext cx="75456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תיבת טקסט 69">
            <a:extLst>
              <a:ext uri="{FF2B5EF4-FFF2-40B4-BE49-F238E27FC236}">
                <a16:creationId xmlns:a16="http://schemas.microsoft.com/office/drawing/2014/main" id="{B3087FCD-14A2-4357-9B48-B3FC70BA6FA2}"/>
              </a:ext>
            </a:extLst>
          </p:cNvPr>
          <p:cNvSpPr txBox="1"/>
          <p:nvPr/>
        </p:nvSpPr>
        <p:spPr>
          <a:xfrm>
            <a:off x="3212171" y="4505040"/>
            <a:ext cx="13793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עדכון שמלה</a:t>
            </a:r>
          </a:p>
        </p:txBody>
      </p:sp>
      <p:pic>
        <p:nvPicPr>
          <p:cNvPr id="33" name="תמונה 32">
            <a:extLst>
              <a:ext uri="{FF2B5EF4-FFF2-40B4-BE49-F238E27FC236}">
                <a16:creationId xmlns:a16="http://schemas.microsoft.com/office/drawing/2014/main" id="{CDBC1393-ADA4-4921-BB06-3DA083DE6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692" y="1075883"/>
            <a:ext cx="2411980" cy="5229225"/>
          </a:xfrm>
          <a:prstGeom prst="rect">
            <a:avLst/>
          </a:prstGeom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1B433C9A-845A-4C3E-903B-B87EC6CF4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558" y="1106890"/>
            <a:ext cx="2411981" cy="5229225"/>
          </a:xfrm>
          <a:prstGeom prst="rect">
            <a:avLst/>
          </a:prstGeom>
        </p:spPr>
      </p:pic>
      <p:sp>
        <p:nvSpPr>
          <p:cNvPr id="36" name="סוגר מסולסל ימני 35">
            <a:extLst>
              <a:ext uri="{FF2B5EF4-FFF2-40B4-BE49-F238E27FC236}">
                <a16:creationId xmlns:a16="http://schemas.microsoft.com/office/drawing/2014/main" id="{3758E554-1CF8-4FDE-8F77-10C1D55AB26A}"/>
              </a:ext>
            </a:extLst>
          </p:cNvPr>
          <p:cNvSpPr/>
          <p:nvPr/>
        </p:nvSpPr>
        <p:spPr>
          <a:xfrm>
            <a:off x="10001250" y="2439472"/>
            <a:ext cx="335481" cy="10562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4D4D4D"/>
              </a:solidFill>
            </a:endParaRPr>
          </a:p>
        </p:txBody>
      </p: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C37E210E-EF8F-45CE-A81F-7284917DCF21}"/>
              </a:ext>
            </a:extLst>
          </p:cNvPr>
          <p:cNvCxnSpPr>
            <a:cxnSpLocks/>
          </p:cNvCxnSpPr>
          <p:nvPr/>
        </p:nvCxnSpPr>
        <p:spPr>
          <a:xfrm>
            <a:off x="10225065" y="2934295"/>
            <a:ext cx="67367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87954454-CFD0-4240-A574-0FBBD58BF688}"/>
              </a:ext>
            </a:extLst>
          </p:cNvPr>
          <p:cNvSpPr txBox="1"/>
          <p:nvPr/>
        </p:nvSpPr>
        <p:spPr>
          <a:xfrm>
            <a:off x="10889450" y="2696428"/>
            <a:ext cx="9966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רשימת השמלות </a:t>
            </a:r>
          </a:p>
        </p:txBody>
      </p: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AB87784A-E7F0-4957-A429-DA877A392FDA}"/>
              </a:ext>
            </a:extLst>
          </p:cNvPr>
          <p:cNvCxnSpPr>
            <a:cxnSpLocks/>
          </p:cNvCxnSpPr>
          <p:nvPr/>
        </p:nvCxnSpPr>
        <p:spPr>
          <a:xfrm>
            <a:off x="10225065" y="2164777"/>
            <a:ext cx="67367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תיבת טקסט 57">
            <a:extLst>
              <a:ext uri="{FF2B5EF4-FFF2-40B4-BE49-F238E27FC236}">
                <a16:creationId xmlns:a16="http://schemas.microsoft.com/office/drawing/2014/main" id="{29379A54-6EEA-4DCB-886C-E18557A732C9}"/>
              </a:ext>
            </a:extLst>
          </p:cNvPr>
          <p:cNvSpPr txBox="1"/>
          <p:nvPr/>
        </p:nvSpPr>
        <p:spPr>
          <a:xfrm>
            <a:off x="10900051" y="1939965"/>
            <a:ext cx="129194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הוספת שמלה חדשה</a:t>
            </a:r>
          </a:p>
        </p:txBody>
      </p:sp>
    </p:spTree>
    <p:extLst>
      <p:ext uri="{BB962C8B-B14F-4D97-AF65-F5344CB8AC3E}">
        <p14:creationId xmlns:p14="http://schemas.microsoft.com/office/powerpoint/2010/main" val="131465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95250" y="-952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6F431295-272C-4698-B36E-1DF223FC7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3" name="TextBox 12">
            <a:extLst>
              <a:ext uri="{FF2B5EF4-FFF2-40B4-BE49-F238E27FC236}">
                <a16:creationId xmlns:a16="http://schemas.microsoft.com/office/drawing/2014/main" id="{6F7707D2-D60C-48A1-8897-676AF9FD3084}"/>
              </a:ext>
            </a:extLst>
          </p:cNvPr>
          <p:cNvSpPr txBox="1"/>
          <p:nvPr/>
        </p:nvSpPr>
        <p:spPr>
          <a:xfrm>
            <a:off x="6679049" y="199631"/>
            <a:ext cx="409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החזרת שמלה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F2979BA-C391-468D-8804-6535EC42C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09" y="753629"/>
            <a:ext cx="2424628" cy="525664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08CBF5-A6F5-4BA6-927D-E3AC8AE54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97" y="753629"/>
            <a:ext cx="2455552" cy="5323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1C3E07-8DA4-48FD-BECB-AA4AFF33EEBC}"/>
              </a:ext>
            </a:extLst>
          </p:cNvPr>
          <p:cNvSpPr txBox="1"/>
          <p:nvPr/>
        </p:nvSpPr>
        <p:spPr>
          <a:xfrm>
            <a:off x="835022" y="377920"/>
            <a:ext cx="3116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הוספת שמלה חדשה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30AFA8BE-5D64-49C9-8264-1E5221A9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5" y="931918"/>
            <a:ext cx="2373316" cy="5145399"/>
          </a:xfrm>
          <a:prstGeom prst="rect">
            <a:avLst/>
          </a:prstGeom>
        </p:spPr>
      </p:pic>
      <p:sp>
        <p:nvSpPr>
          <p:cNvPr id="16" name="סוגר מסולסל ימני 15">
            <a:extLst>
              <a:ext uri="{FF2B5EF4-FFF2-40B4-BE49-F238E27FC236}">
                <a16:creationId xmlns:a16="http://schemas.microsoft.com/office/drawing/2014/main" id="{4E4BB0D2-B179-4E44-8A18-7896ECBFBE6B}"/>
              </a:ext>
            </a:extLst>
          </p:cNvPr>
          <p:cNvSpPr/>
          <p:nvPr/>
        </p:nvSpPr>
        <p:spPr>
          <a:xfrm>
            <a:off x="3076890" y="2168326"/>
            <a:ext cx="335481" cy="10562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4D4D4D"/>
              </a:solidFill>
            </a:endParaRPr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7CA60A75-7A94-472D-B0C8-DF167EA2134C}"/>
              </a:ext>
            </a:extLst>
          </p:cNvPr>
          <p:cNvCxnSpPr>
            <a:cxnSpLocks/>
          </p:cNvCxnSpPr>
          <p:nvPr/>
        </p:nvCxnSpPr>
        <p:spPr>
          <a:xfrm>
            <a:off x="3398651" y="2696427"/>
            <a:ext cx="363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86F1C63D-B34B-43C8-9C15-3279A60D6743}"/>
              </a:ext>
            </a:extLst>
          </p:cNvPr>
          <p:cNvSpPr txBox="1"/>
          <p:nvPr/>
        </p:nvSpPr>
        <p:spPr>
          <a:xfrm>
            <a:off x="3743522" y="2373261"/>
            <a:ext cx="9966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פרטי השמלה</a:t>
            </a:r>
          </a:p>
        </p:txBody>
      </p: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5AD771FB-D135-4A79-9F45-A238A62761C8}"/>
              </a:ext>
            </a:extLst>
          </p:cNvPr>
          <p:cNvCxnSpPr>
            <a:cxnSpLocks/>
          </p:cNvCxnSpPr>
          <p:nvPr/>
        </p:nvCxnSpPr>
        <p:spPr>
          <a:xfrm>
            <a:off x="2895028" y="4334727"/>
            <a:ext cx="75304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3469A466-89CD-4D06-B111-FB8E2548891C}"/>
              </a:ext>
            </a:extLst>
          </p:cNvPr>
          <p:cNvSpPr txBox="1"/>
          <p:nvPr/>
        </p:nvSpPr>
        <p:spPr>
          <a:xfrm>
            <a:off x="3648074" y="3935030"/>
            <a:ext cx="14127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הוספת תמונה של השמלה</a:t>
            </a:r>
          </a:p>
        </p:txBody>
      </p: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FC904850-8CE4-4588-8174-668E902A6E11}"/>
              </a:ext>
            </a:extLst>
          </p:cNvPr>
          <p:cNvCxnSpPr>
            <a:cxnSpLocks/>
          </p:cNvCxnSpPr>
          <p:nvPr/>
        </p:nvCxnSpPr>
        <p:spPr>
          <a:xfrm>
            <a:off x="2895027" y="5553927"/>
            <a:ext cx="75304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40178BAD-CE8E-475B-AABC-6834A4E1B5A4}"/>
              </a:ext>
            </a:extLst>
          </p:cNvPr>
          <p:cNvSpPr txBox="1"/>
          <p:nvPr/>
        </p:nvSpPr>
        <p:spPr>
          <a:xfrm>
            <a:off x="3695932" y="5173632"/>
            <a:ext cx="14127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הוספת השמלה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E9FB2599-4B5A-43E4-A92B-244285BFFB32}"/>
              </a:ext>
            </a:extLst>
          </p:cNvPr>
          <p:cNvSpPr txBox="1"/>
          <p:nvPr/>
        </p:nvSpPr>
        <p:spPr>
          <a:xfrm>
            <a:off x="3101880" y="4621162"/>
            <a:ext cx="9966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פרטי השמלה</a:t>
            </a:r>
          </a:p>
        </p:txBody>
      </p:sp>
      <p:sp>
        <p:nvSpPr>
          <p:cNvPr id="26" name="סוגר מסולסל ימני 25">
            <a:extLst>
              <a:ext uri="{FF2B5EF4-FFF2-40B4-BE49-F238E27FC236}">
                <a16:creationId xmlns:a16="http://schemas.microsoft.com/office/drawing/2014/main" id="{79451C5C-955C-420E-9205-0CB70D407B62}"/>
              </a:ext>
            </a:extLst>
          </p:cNvPr>
          <p:cNvSpPr/>
          <p:nvPr/>
        </p:nvSpPr>
        <p:spPr>
          <a:xfrm>
            <a:off x="2588071" y="4581361"/>
            <a:ext cx="189041" cy="78490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4D4D4D"/>
              </a:solidFill>
            </a:endParaRPr>
          </a:p>
        </p:txBody>
      </p: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A78A937C-8BEF-4660-9EA4-D16058AFEFB1}"/>
              </a:ext>
            </a:extLst>
          </p:cNvPr>
          <p:cNvCxnSpPr>
            <a:cxnSpLocks/>
          </p:cNvCxnSpPr>
          <p:nvPr/>
        </p:nvCxnSpPr>
        <p:spPr>
          <a:xfrm>
            <a:off x="2777112" y="4965142"/>
            <a:ext cx="363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22C7362D-406E-467A-99A6-867D25FB854A}"/>
              </a:ext>
            </a:extLst>
          </p:cNvPr>
          <p:cNvCxnSpPr>
            <a:cxnSpLocks/>
          </p:cNvCxnSpPr>
          <p:nvPr/>
        </p:nvCxnSpPr>
        <p:spPr>
          <a:xfrm>
            <a:off x="6717028" y="5350909"/>
            <a:ext cx="42001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B2997FC7-67D9-4609-9E74-B942B31D9195}"/>
              </a:ext>
            </a:extLst>
          </p:cNvPr>
          <p:cNvSpPr txBox="1"/>
          <p:nvPr/>
        </p:nvSpPr>
        <p:spPr>
          <a:xfrm>
            <a:off x="7190377" y="4944327"/>
            <a:ext cx="87621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החזרת השמלה</a:t>
            </a:r>
          </a:p>
        </p:txBody>
      </p: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0FF628CE-D770-4852-8AC5-60B86BCE15A2}"/>
              </a:ext>
            </a:extLst>
          </p:cNvPr>
          <p:cNvCxnSpPr>
            <a:cxnSpLocks/>
          </p:cNvCxnSpPr>
          <p:nvPr/>
        </p:nvCxnSpPr>
        <p:spPr>
          <a:xfrm>
            <a:off x="10216915" y="3303034"/>
            <a:ext cx="42001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A3E9AE60-BCDB-4A1D-A457-64FC32B493B8}"/>
              </a:ext>
            </a:extLst>
          </p:cNvPr>
          <p:cNvSpPr txBox="1"/>
          <p:nvPr/>
        </p:nvSpPr>
        <p:spPr>
          <a:xfrm>
            <a:off x="10682944" y="2901363"/>
            <a:ext cx="160428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דיאלוג- האם הוחזר הפקדון?</a:t>
            </a:r>
          </a:p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רק אם כן- לאפשר להחזיר את השמלה.</a:t>
            </a:r>
          </a:p>
        </p:txBody>
      </p:sp>
    </p:spTree>
    <p:extLst>
      <p:ext uri="{BB962C8B-B14F-4D97-AF65-F5344CB8AC3E}">
        <p14:creationId xmlns:p14="http://schemas.microsoft.com/office/powerpoint/2010/main" val="203419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9525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BBEF66-1A6F-40E6-83C2-05494C434745}"/>
              </a:ext>
            </a:extLst>
          </p:cNvPr>
          <p:cNvSpPr txBox="1"/>
          <p:nvPr/>
        </p:nvSpPr>
        <p:spPr>
          <a:xfrm>
            <a:off x="3246757" y="799475"/>
            <a:ext cx="47078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endParaRPr lang="he-IL" sz="1000" dirty="0"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הרשמה כמשתמש חדש- לקוח\ ספק-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  יש למלא שם מלא, אימייל, סיסמה וטלפון.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  חובה למלא את כל הפרטים.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6F431295-272C-4698-B36E-1DF223FC7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287ED062-7376-4E67-AB3A-C2DB135A0238}"/>
              </a:ext>
            </a:extLst>
          </p:cNvPr>
          <p:cNvSpPr txBox="1"/>
          <p:nvPr/>
        </p:nvSpPr>
        <p:spPr>
          <a:xfrm>
            <a:off x="3303907" y="275645"/>
            <a:ext cx="4707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דף הרשמה לאפליקציה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WhatsApp Video 2022-01-04 at 19.07.56">
            <a:hlinkClick r:id="" action="ppaction://media"/>
            <a:extLst>
              <a:ext uri="{FF2B5EF4-FFF2-40B4-BE49-F238E27FC236}">
                <a16:creationId xmlns:a16="http://schemas.microsoft.com/office/drawing/2014/main" id="{0359D231-0501-44AF-B003-550013DEF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342" y="2032466"/>
            <a:ext cx="1828800" cy="4064000"/>
          </a:xfrm>
          <a:prstGeom prst="rect">
            <a:avLst/>
          </a:prstGeom>
        </p:spPr>
      </p:pic>
      <p:pic>
        <p:nvPicPr>
          <p:cNvPr id="4" name="WhatsApp Video 2022-01-04 at 19.04.34">
            <a:hlinkClick r:id="" action="ppaction://media"/>
            <a:extLst>
              <a:ext uri="{FF2B5EF4-FFF2-40B4-BE49-F238E27FC236}">
                <a16:creationId xmlns:a16="http://schemas.microsoft.com/office/drawing/2014/main" id="{02339D5D-CC60-4279-A50E-767A7B4FBC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97850" y="1889591"/>
            <a:ext cx="1828800" cy="40640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0F34EEA1-BC37-49CA-B1CC-C64F475F1329}"/>
              </a:ext>
            </a:extLst>
          </p:cNvPr>
          <p:cNvSpPr txBox="1"/>
          <p:nvPr/>
        </p:nvSpPr>
        <p:spPr>
          <a:xfrm>
            <a:off x="3012466" y="2620900"/>
            <a:ext cx="47078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4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ספק</a:t>
            </a:r>
          </a:p>
          <a:p>
            <a:pPr algn="ctr" rtl="1"/>
            <a:endParaRPr lang="he-IL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endParaRPr lang="he-IL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4000" dirty="0">
                <a:latin typeface="Calibri" panose="020F0502020204030204" pitchFamily="34" charset="0"/>
                <a:cs typeface="Calibri" panose="020F0502020204030204" pitchFamily="34" charset="0"/>
              </a:rPr>
              <a:t>      לקוח</a:t>
            </a:r>
          </a:p>
        </p:txBody>
      </p:sp>
      <p:pic>
        <p:nvPicPr>
          <p:cNvPr id="11272" name="Picture 8" descr="הצעת נישואין במסעדה | בובה של אטרקציה">
            <a:extLst>
              <a:ext uri="{FF2B5EF4-FFF2-40B4-BE49-F238E27FC236}">
                <a16:creationId xmlns:a16="http://schemas.microsoft.com/office/drawing/2014/main" id="{78E06D16-CF08-4FDC-B76A-DB19B9CC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6844">
            <a:off x="2229419" y="2755525"/>
            <a:ext cx="2594189" cy="30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הצעת נישואין במסעדה | בובה של אטרקציה">
            <a:extLst>
              <a:ext uri="{FF2B5EF4-FFF2-40B4-BE49-F238E27FC236}">
                <a16:creationId xmlns:a16="http://schemas.microsoft.com/office/drawing/2014/main" id="{68170E68-D31A-4806-83BD-70F10CC03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46714">
            <a:off x="6183134" y="2814231"/>
            <a:ext cx="2261055" cy="26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0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4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3836059" y="213761"/>
            <a:ext cx="420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דף כניסה לאפליקציה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BEF66-1A6F-40E6-83C2-05494C434745}"/>
              </a:ext>
            </a:extLst>
          </p:cNvPr>
          <p:cNvSpPr txBox="1"/>
          <p:nvPr/>
        </p:nvSpPr>
        <p:spPr>
          <a:xfrm>
            <a:off x="2795337" y="826397"/>
            <a:ext cx="7045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algn="ct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משתמש קיים- כבר נרשם ויש לו חשבון, צריך למלא אימייל וסיסמה, וכך יוכל להיכנס לאפליקציה</a:t>
            </a:r>
          </a:p>
          <a:p>
            <a:pPr indent="-342900" algn="ct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משתמש חדש- יש ללחוץ על הרשמה כלקוח\ ספק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WhatsApp Video 2022-01-04 at 19.13.41">
            <a:hlinkClick r:id="" action="ppaction://media"/>
            <a:extLst>
              <a:ext uri="{FF2B5EF4-FFF2-40B4-BE49-F238E27FC236}">
                <a16:creationId xmlns:a16="http://schemas.microsoft.com/office/drawing/2014/main" id="{6632990A-0DF3-490B-9A45-0F9771C603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9600" y="1937310"/>
            <a:ext cx="1828800" cy="4064000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27EAB27C-2042-4212-A768-07B847629192}"/>
              </a:ext>
            </a:extLst>
          </p:cNvPr>
          <p:cNvSpPr txBox="1"/>
          <p:nvPr/>
        </p:nvSpPr>
        <p:spPr>
          <a:xfrm>
            <a:off x="3012466" y="2620900"/>
            <a:ext cx="47078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4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ספק</a:t>
            </a:r>
          </a:p>
          <a:p>
            <a:pPr algn="ctr" rtl="1"/>
            <a:endParaRPr lang="he-IL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endParaRPr lang="he-IL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4000" dirty="0">
                <a:latin typeface="Calibri" panose="020F0502020204030204" pitchFamily="34" charset="0"/>
                <a:cs typeface="Calibri" panose="020F0502020204030204" pitchFamily="34" charset="0"/>
              </a:rPr>
              <a:t>      לקוח</a:t>
            </a:r>
          </a:p>
        </p:txBody>
      </p:sp>
      <p:pic>
        <p:nvPicPr>
          <p:cNvPr id="17" name="Picture 8" descr="הצעת נישואין במסעדה | בובה של אטרקציה">
            <a:extLst>
              <a:ext uri="{FF2B5EF4-FFF2-40B4-BE49-F238E27FC236}">
                <a16:creationId xmlns:a16="http://schemas.microsoft.com/office/drawing/2014/main" id="{CBFAA2AD-8B81-42F1-A77C-91144F1A2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6844">
            <a:off x="2229419" y="2755525"/>
            <a:ext cx="2594189" cy="30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הצעת נישואין במסעדה | בובה של אטרקציה">
            <a:extLst>
              <a:ext uri="{FF2B5EF4-FFF2-40B4-BE49-F238E27FC236}">
                <a16:creationId xmlns:a16="http://schemas.microsoft.com/office/drawing/2014/main" id="{F6C4E943-146F-4278-998A-E547BCC2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46714">
            <a:off x="6183134" y="2814231"/>
            <a:ext cx="2261055" cy="26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Video 2022-01-04 at 19.19.48">
            <a:hlinkClick r:id="" action="ppaction://media"/>
            <a:extLst>
              <a:ext uri="{FF2B5EF4-FFF2-40B4-BE49-F238E27FC236}">
                <a16:creationId xmlns:a16="http://schemas.microsoft.com/office/drawing/2014/main" id="{C28E9B6C-D884-482D-84BB-B6349ED74B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8636" y="1842060"/>
            <a:ext cx="1828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29527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3248025" y="128036"/>
            <a:ext cx="4200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עדכון פרטים אישיים 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BEF66-1A6F-40E6-83C2-05494C434745}"/>
              </a:ext>
            </a:extLst>
          </p:cNvPr>
          <p:cNvSpPr txBox="1"/>
          <p:nvPr/>
        </p:nvSpPr>
        <p:spPr>
          <a:xfrm>
            <a:off x="2367436" y="826397"/>
            <a:ext cx="747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משתמש קיים- כבר נרשם ויש לו חשבון, יכול לעדכן את הפרטים האישיים שלו.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27EAB27C-2042-4212-A768-07B847629192}"/>
              </a:ext>
            </a:extLst>
          </p:cNvPr>
          <p:cNvSpPr txBox="1"/>
          <p:nvPr/>
        </p:nvSpPr>
        <p:spPr>
          <a:xfrm>
            <a:off x="3012466" y="2620900"/>
            <a:ext cx="47078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4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ספק</a:t>
            </a:r>
          </a:p>
          <a:p>
            <a:pPr algn="ctr" rtl="1"/>
            <a:endParaRPr lang="he-IL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endParaRPr lang="he-IL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4000" dirty="0">
                <a:latin typeface="Calibri" panose="020F0502020204030204" pitchFamily="34" charset="0"/>
                <a:cs typeface="Calibri" panose="020F0502020204030204" pitchFamily="34" charset="0"/>
              </a:rPr>
              <a:t>      לקוח</a:t>
            </a:r>
          </a:p>
        </p:txBody>
      </p:sp>
      <p:pic>
        <p:nvPicPr>
          <p:cNvPr id="17" name="Picture 8" descr="הצעת נישואין במסעדה | בובה של אטרקציה">
            <a:extLst>
              <a:ext uri="{FF2B5EF4-FFF2-40B4-BE49-F238E27FC236}">
                <a16:creationId xmlns:a16="http://schemas.microsoft.com/office/drawing/2014/main" id="{CBFAA2AD-8B81-42F1-A77C-91144F1A2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6844">
            <a:off x="2229419" y="2755525"/>
            <a:ext cx="2594189" cy="30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הצעת נישואין במסעדה | בובה של אטרקציה">
            <a:extLst>
              <a:ext uri="{FF2B5EF4-FFF2-40B4-BE49-F238E27FC236}">
                <a16:creationId xmlns:a16="http://schemas.microsoft.com/office/drawing/2014/main" id="{F6C4E943-146F-4278-998A-E547BCC2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46714">
            <a:off x="6183134" y="2814231"/>
            <a:ext cx="2261055" cy="26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WhatsApp Video 2022-01-04 at 18.59.31">
            <a:hlinkClick r:id="" action="ppaction://media"/>
            <a:extLst>
              <a:ext uri="{FF2B5EF4-FFF2-40B4-BE49-F238E27FC236}">
                <a16:creationId xmlns:a16="http://schemas.microsoft.com/office/drawing/2014/main" id="{2BF12549-F895-45C5-8BA0-64B875177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1215" y="1487888"/>
            <a:ext cx="1828800" cy="4064000"/>
          </a:xfrm>
          <a:prstGeom prst="rect">
            <a:avLst/>
          </a:prstGeom>
        </p:spPr>
      </p:pic>
      <p:pic>
        <p:nvPicPr>
          <p:cNvPr id="7" name="WhatsApp Video 2022-01-04 at 18.39.31">
            <a:hlinkClick r:id="" action="ppaction://media"/>
            <a:extLst>
              <a:ext uri="{FF2B5EF4-FFF2-40B4-BE49-F238E27FC236}">
                <a16:creationId xmlns:a16="http://schemas.microsoft.com/office/drawing/2014/main" id="{00BBE7BE-993B-4D00-9DD2-BB23AD4B95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3100" y="1521782"/>
            <a:ext cx="1918970" cy="41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-33528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296186" y="79144"/>
            <a:ext cx="311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הוספת שמלה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BEF66-1A6F-40E6-83C2-05494C434745}"/>
              </a:ext>
            </a:extLst>
          </p:cNvPr>
          <p:cNvSpPr txBox="1"/>
          <p:nvPr/>
        </p:nvSpPr>
        <p:spPr>
          <a:xfrm>
            <a:off x="-124680" y="679308"/>
            <a:ext cx="4239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ספק שכבר נרשם ויש לו חשבון, 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יכול להוסיף שמלה למאגר השמלות שלו. 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הספק צריך למלא את פרטי השמלה- 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שם השמלה, תיאור השמלה, ימי השאלה, 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תעריף לפיקדון, תמונה, 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קטגוריה, מידה, מיקום וצבע.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WhatsApp Video 2022-01-04 at 19.39.59 (1)">
            <a:hlinkClick r:id="" action="ppaction://media"/>
            <a:extLst>
              <a:ext uri="{FF2B5EF4-FFF2-40B4-BE49-F238E27FC236}">
                <a16:creationId xmlns:a16="http://schemas.microsoft.com/office/drawing/2014/main" id="{5B5BA131-A78E-42A2-AEF4-3B938CA56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5741" y="2627825"/>
            <a:ext cx="1626368" cy="3614151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6F2AD639-ADD9-4334-A300-5698DBD410B3}"/>
              </a:ext>
            </a:extLst>
          </p:cNvPr>
          <p:cNvSpPr txBox="1"/>
          <p:nvPr/>
        </p:nvSpPr>
        <p:spPr>
          <a:xfrm>
            <a:off x="3995842" y="56407"/>
            <a:ext cx="311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הזמנת שמלה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8D5F36D7-F8F5-4D73-A16E-C0C3634824DA}"/>
              </a:ext>
            </a:extLst>
          </p:cNvPr>
          <p:cNvSpPr txBox="1"/>
          <p:nvPr/>
        </p:nvSpPr>
        <p:spPr>
          <a:xfrm>
            <a:off x="3948217" y="787030"/>
            <a:ext cx="3252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לקוח שכבר נרשם ויש לו חשבון,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יכול להזמין שמלה מהספק לפי בחירתו. </a:t>
            </a:r>
          </a:p>
        </p:txBody>
      </p:sp>
      <p:pic>
        <p:nvPicPr>
          <p:cNvPr id="21" name="WhatsApp Video 2022-01-04 at 18.59.03">
            <a:hlinkClick r:id="" action="ppaction://media"/>
            <a:extLst>
              <a:ext uri="{FF2B5EF4-FFF2-40B4-BE49-F238E27FC236}">
                <a16:creationId xmlns:a16="http://schemas.microsoft.com/office/drawing/2014/main" id="{FD2EAA1B-E281-4DCB-895D-997BDD3726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80907" y="1998478"/>
            <a:ext cx="1820605" cy="4045789"/>
          </a:xfrm>
          <a:prstGeom prst="rect">
            <a:avLst/>
          </a:prstGeom>
        </p:spPr>
      </p:pic>
      <p:sp>
        <p:nvSpPr>
          <p:cNvPr id="22" name="צורה חופשית: צורה 21">
            <a:extLst>
              <a:ext uri="{FF2B5EF4-FFF2-40B4-BE49-F238E27FC236}">
                <a16:creationId xmlns:a16="http://schemas.microsoft.com/office/drawing/2014/main" id="{2BDE9A5A-DEFF-4ECD-B3C9-3C3FB47CD29E}"/>
              </a:ext>
            </a:extLst>
          </p:cNvPr>
          <p:cNvSpPr/>
          <p:nvPr/>
        </p:nvSpPr>
        <p:spPr>
          <a:xfrm>
            <a:off x="3382544" y="0"/>
            <a:ext cx="616059" cy="6178692"/>
          </a:xfrm>
          <a:custGeom>
            <a:avLst/>
            <a:gdLst>
              <a:gd name="connsiteX0" fmla="*/ 241214 w 955352"/>
              <a:gd name="connsiteY0" fmla="*/ 0 h 7055058"/>
              <a:gd name="connsiteX1" fmla="*/ 952414 w 955352"/>
              <a:gd name="connsiteY1" fmla="*/ 2382981 h 7055058"/>
              <a:gd name="connsiteX2" fmla="*/ 1069 w 955352"/>
              <a:gd name="connsiteY2" fmla="*/ 5384800 h 7055058"/>
              <a:gd name="connsiteX3" fmla="*/ 749214 w 955352"/>
              <a:gd name="connsiteY3" fmla="*/ 6945745 h 7055058"/>
              <a:gd name="connsiteX4" fmla="*/ 749214 w 955352"/>
              <a:gd name="connsiteY4" fmla="*/ 6918036 h 70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352" h="7055058">
                <a:moveTo>
                  <a:pt x="241214" y="0"/>
                </a:moveTo>
                <a:cubicBezTo>
                  <a:pt x="616826" y="742757"/>
                  <a:pt x="992438" y="1485514"/>
                  <a:pt x="952414" y="2382981"/>
                </a:cubicBezTo>
                <a:cubicBezTo>
                  <a:pt x="912390" y="3280448"/>
                  <a:pt x="34936" y="4624339"/>
                  <a:pt x="1069" y="5384800"/>
                </a:cubicBezTo>
                <a:cubicBezTo>
                  <a:pt x="-32798" y="6145261"/>
                  <a:pt x="749214" y="6945745"/>
                  <a:pt x="749214" y="6945745"/>
                </a:cubicBezTo>
                <a:cubicBezTo>
                  <a:pt x="873905" y="7201284"/>
                  <a:pt x="753832" y="6930351"/>
                  <a:pt x="749214" y="6918036"/>
                </a:cubicBezTo>
              </a:path>
            </a:pathLst>
          </a:cu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צורה חופשית: צורה 15">
            <a:extLst>
              <a:ext uri="{FF2B5EF4-FFF2-40B4-BE49-F238E27FC236}">
                <a16:creationId xmlns:a16="http://schemas.microsoft.com/office/drawing/2014/main" id="{BC48D3EB-4D2E-4033-8F3A-D9289EADB28F}"/>
              </a:ext>
            </a:extLst>
          </p:cNvPr>
          <p:cNvSpPr/>
          <p:nvPr/>
        </p:nvSpPr>
        <p:spPr>
          <a:xfrm>
            <a:off x="6754548" y="0"/>
            <a:ext cx="616059" cy="6545225"/>
          </a:xfrm>
          <a:custGeom>
            <a:avLst/>
            <a:gdLst>
              <a:gd name="connsiteX0" fmla="*/ 241214 w 955352"/>
              <a:gd name="connsiteY0" fmla="*/ 0 h 7055058"/>
              <a:gd name="connsiteX1" fmla="*/ 952414 w 955352"/>
              <a:gd name="connsiteY1" fmla="*/ 2382981 h 7055058"/>
              <a:gd name="connsiteX2" fmla="*/ 1069 w 955352"/>
              <a:gd name="connsiteY2" fmla="*/ 5384800 h 7055058"/>
              <a:gd name="connsiteX3" fmla="*/ 749214 w 955352"/>
              <a:gd name="connsiteY3" fmla="*/ 6945745 h 7055058"/>
              <a:gd name="connsiteX4" fmla="*/ 749214 w 955352"/>
              <a:gd name="connsiteY4" fmla="*/ 6918036 h 70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352" h="7055058">
                <a:moveTo>
                  <a:pt x="241214" y="0"/>
                </a:moveTo>
                <a:cubicBezTo>
                  <a:pt x="616826" y="742757"/>
                  <a:pt x="992438" y="1485514"/>
                  <a:pt x="952414" y="2382981"/>
                </a:cubicBezTo>
                <a:cubicBezTo>
                  <a:pt x="912390" y="3280448"/>
                  <a:pt x="34936" y="4624339"/>
                  <a:pt x="1069" y="5384800"/>
                </a:cubicBezTo>
                <a:cubicBezTo>
                  <a:pt x="-32798" y="6145261"/>
                  <a:pt x="749214" y="6945745"/>
                  <a:pt x="749214" y="6945745"/>
                </a:cubicBezTo>
                <a:cubicBezTo>
                  <a:pt x="873905" y="7201284"/>
                  <a:pt x="753832" y="6930351"/>
                  <a:pt x="749214" y="6918036"/>
                </a:cubicBezTo>
              </a:path>
            </a:pathLst>
          </a:cu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BF322E-20F9-45C9-AB49-853595AB59F1}"/>
              </a:ext>
            </a:extLst>
          </p:cNvPr>
          <p:cNvSpPr txBox="1"/>
          <p:nvPr/>
        </p:nvSpPr>
        <p:spPr>
          <a:xfrm>
            <a:off x="7694281" y="99397"/>
            <a:ext cx="2708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החזרת שמלה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542CBF0-66FB-4DE1-B43F-5B40E95B14F0}"/>
              </a:ext>
            </a:extLst>
          </p:cNvPr>
          <p:cNvSpPr txBox="1"/>
          <p:nvPr/>
        </p:nvSpPr>
        <p:spPr>
          <a:xfrm>
            <a:off x="7422058" y="665186"/>
            <a:ext cx="3252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לאחר שהלקוח החזיר לספק את השמלה, הספק מאשר באפליקציה כי השמלה הוחזרה.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בשלב זה מופיע דיאלוג, שבו השאלה היא "האם הוחזר הפקדון ללקוח?".</a:t>
            </a:r>
          </a:p>
        </p:txBody>
      </p:sp>
      <p:pic>
        <p:nvPicPr>
          <p:cNvPr id="3" name="WhatsApp Video 2022-01-04 at 18.41.20">
            <a:hlinkClick r:id="" action="ppaction://media"/>
            <a:extLst>
              <a:ext uri="{FF2B5EF4-FFF2-40B4-BE49-F238E27FC236}">
                <a16:creationId xmlns:a16="http://schemas.microsoft.com/office/drawing/2014/main" id="{173182E3-6A4C-48B8-A32A-F93EAEA3186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1576" y="2604178"/>
            <a:ext cx="1773471" cy="39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4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83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9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-33528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BBEF66-1A6F-40E6-83C2-05494C434745}"/>
              </a:ext>
            </a:extLst>
          </p:cNvPr>
          <p:cNvSpPr txBox="1"/>
          <p:nvPr/>
        </p:nvSpPr>
        <p:spPr>
          <a:xfrm>
            <a:off x="287405" y="1325744"/>
            <a:ext cx="335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התנתקות מהמערכת.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6F2AD639-ADD9-4334-A300-5698DBD410B3}"/>
              </a:ext>
            </a:extLst>
          </p:cNvPr>
          <p:cNvSpPr txBox="1"/>
          <p:nvPr/>
        </p:nvSpPr>
        <p:spPr>
          <a:xfrm>
            <a:off x="4209456" y="-241223"/>
            <a:ext cx="28752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600" u="sng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תפריט</a:t>
            </a:r>
            <a:endParaRPr lang="en-IL" sz="6600" u="sng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8D5F36D7-F8F5-4D73-A16E-C0C3634824DA}"/>
              </a:ext>
            </a:extLst>
          </p:cNvPr>
          <p:cNvSpPr txBox="1"/>
          <p:nvPr/>
        </p:nvSpPr>
        <p:spPr>
          <a:xfrm>
            <a:off x="3998460" y="1284821"/>
            <a:ext cx="3252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כניסה לפרופיל האישי של המשתמש עם אופציה לעדכון הפרטים במערכת.</a:t>
            </a:r>
          </a:p>
        </p:txBody>
      </p:sp>
      <p:sp>
        <p:nvSpPr>
          <p:cNvPr id="22" name="צורה חופשית: צורה 21">
            <a:extLst>
              <a:ext uri="{FF2B5EF4-FFF2-40B4-BE49-F238E27FC236}">
                <a16:creationId xmlns:a16="http://schemas.microsoft.com/office/drawing/2014/main" id="{2BDE9A5A-DEFF-4ECD-B3C9-3C3FB47CD29E}"/>
              </a:ext>
            </a:extLst>
          </p:cNvPr>
          <p:cNvSpPr/>
          <p:nvPr/>
        </p:nvSpPr>
        <p:spPr>
          <a:xfrm>
            <a:off x="3382544" y="764292"/>
            <a:ext cx="616059" cy="5414399"/>
          </a:xfrm>
          <a:custGeom>
            <a:avLst/>
            <a:gdLst>
              <a:gd name="connsiteX0" fmla="*/ 241214 w 955352"/>
              <a:gd name="connsiteY0" fmla="*/ 0 h 7055058"/>
              <a:gd name="connsiteX1" fmla="*/ 952414 w 955352"/>
              <a:gd name="connsiteY1" fmla="*/ 2382981 h 7055058"/>
              <a:gd name="connsiteX2" fmla="*/ 1069 w 955352"/>
              <a:gd name="connsiteY2" fmla="*/ 5384800 h 7055058"/>
              <a:gd name="connsiteX3" fmla="*/ 749214 w 955352"/>
              <a:gd name="connsiteY3" fmla="*/ 6945745 h 7055058"/>
              <a:gd name="connsiteX4" fmla="*/ 749214 w 955352"/>
              <a:gd name="connsiteY4" fmla="*/ 6918036 h 70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352" h="7055058">
                <a:moveTo>
                  <a:pt x="241214" y="0"/>
                </a:moveTo>
                <a:cubicBezTo>
                  <a:pt x="616826" y="742757"/>
                  <a:pt x="992438" y="1485514"/>
                  <a:pt x="952414" y="2382981"/>
                </a:cubicBezTo>
                <a:cubicBezTo>
                  <a:pt x="912390" y="3280448"/>
                  <a:pt x="34936" y="4624339"/>
                  <a:pt x="1069" y="5384800"/>
                </a:cubicBezTo>
                <a:cubicBezTo>
                  <a:pt x="-32798" y="6145261"/>
                  <a:pt x="749214" y="6945745"/>
                  <a:pt x="749214" y="6945745"/>
                </a:cubicBezTo>
                <a:cubicBezTo>
                  <a:pt x="873905" y="7201284"/>
                  <a:pt x="753832" y="6930351"/>
                  <a:pt x="749214" y="6918036"/>
                </a:cubicBezTo>
              </a:path>
            </a:pathLst>
          </a:cu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צורה חופשית: צורה 15">
            <a:extLst>
              <a:ext uri="{FF2B5EF4-FFF2-40B4-BE49-F238E27FC236}">
                <a16:creationId xmlns:a16="http://schemas.microsoft.com/office/drawing/2014/main" id="{BC48D3EB-4D2E-4033-8F3A-D9289EADB28F}"/>
              </a:ext>
            </a:extLst>
          </p:cNvPr>
          <p:cNvSpPr/>
          <p:nvPr/>
        </p:nvSpPr>
        <p:spPr>
          <a:xfrm>
            <a:off x="6754548" y="665186"/>
            <a:ext cx="616059" cy="5880039"/>
          </a:xfrm>
          <a:custGeom>
            <a:avLst/>
            <a:gdLst>
              <a:gd name="connsiteX0" fmla="*/ 241214 w 955352"/>
              <a:gd name="connsiteY0" fmla="*/ 0 h 7055058"/>
              <a:gd name="connsiteX1" fmla="*/ 952414 w 955352"/>
              <a:gd name="connsiteY1" fmla="*/ 2382981 h 7055058"/>
              <a:gd name="connsiteX2" fmla="*/ 1069 w 955352"/>
              <a:gd name="connsiteY2" fmla="*/ 5384800 h 7055058"/>
              <a:gd name="connsiteX3" fmla="*/ 749214 w 955352"/>
              <a:gd name="connsiteY3" fmla="*/ 6945745 h 7055058"/>
              <a:gd name="connsiteX4" fmla="*/ 749214 w 955352"/>
              <a:gd name="connsiteY4" fmla="*/ 6918036 h 70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352" h="7055058">
                <a:moveTo>
                  <a:pt x="241214" y="0"/>
                </a:moveTo>
                <a:cubicBezTo>
                  <a:pt x="616826" y="742757"/>
                  <a:pt x="992438" y="1485514"/>
                  <a:pt x="952414" y="2382981"/>
                </a:cubicBezTo>
                <a:cubicBezTo>
                  <a:pt x="912390" y="3280448"/>
                  <a:pt x="34936" y="4624339"/>
                  <a:pt x="1069" y="5384800"/>
                </a:cubicBezTo>
                <a:cubicBezTo>
                  <a:pt x="-32798" y="6145261"/>
                  <a:pt x="749214" y="6945745"/>
                  <a:pt x="749214" y="6945745"/>
                </a:cubicBezTo>
                <a:cubicBezTo>
                  <a:pt x="873905" y="7201284"/>
                  <a:pt x="753832" y="6930351"/>
                  <a:pt x="749214" y="6918036"/>
                </a:cubicBezTo>
              </a:path>
            </a:pathLst>
          </a:cu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BF322E-20F9-45C9-AB49-853595AB59F1}"/>
              </a:ext>
            </a:extLst>
          </p:cNvPr>
          <p:cNvSpPr txBox="1"/>
          <p:nvPr/>
        </p:nvSpPr>
        <p:spPr>
          <a:xfrm>
            <a:off x="8102242" y="609798"/>
            <a:ext cx="1908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מסך בית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542CBF0-66FB-4DE1-B43F-5B40E95B14F0}"/>
              </a:ext>
            </a:extLst>
          </p:cNvPr>
          <p:cNvSpPr txBox="1"/>
          <p:nvPr/>
        </p:nvSpPr>
        <p:spPr>
          <a:xfrm>
            <a:off x="7513118" y="1227260"/>
            <a:ext cx="3252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חזרה למסך הראשי.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6469DBD-1502-4A95-834E-FCADF68B0D9D}"/>
              </a:ext>
            </a:extLst>
          </p:cNvPr>
          <p:cNvSpPr txBox="1"/>
          <p:nvPr/>
        </p:nvSpPr>
        <p:spPr>
          <a:xfrm>
            <a:off x="4198839" y="718791"/>
            <a:ext cx="2531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פרופיל אישי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0B13386B-E13D-4E3E-B239-4104A278C056}"/>
              </a:ext>
            </a:extLst>
          </p:cNvPr>
          <p:cNvSpPr txBox="1"/>
          <p:nvPr/>
        </p:nvSpPr>
        <p:spPr>
          <a:xfrm>
            <a:off x="807609" y="719429"/>
            <a:ext cx="214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התנתקות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WhatsApp Video 2022-01-04 at 19.48.14 (2)">
            <a:hlinkClick r:id="" action="ppaction://media"/>
            <a:extLst>
              <a:ext uri="{FF2B5EF4-FFF2-40B4-BE49-F238E27FC236}">
                <a16:creationId xmlns:a16="http://schemas.microsoft.com/office/drawing/2014/main" id="{05A6D9A1-E4F9-40E8-A104-05AA36B8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51936" y="2343229"/>
            <a:ext cx="1704527" cy="3787837"/>
          </a:xfrm>
          <a:prstGeom prst="rect">
            <a:avLst/>
          </a:prstGeom>
        </p:spPr>
      </p:pic>
      <p:pic>
        <p:nvPicPr>
          <p:cNvPr id="5" name="WhatsApp Video 2022-01-04 at 19.48.14 (1)">
            <a:hlinkClick r:id="" action="ppaction://media"/>
            <a:extLst>
              <a:ext uri="{FF2B5EF4-FFF2-40B4-BE49-F238E27FC236}">
                <a16:creationId xmlns:a16="http://schemas.microsoft.com/office/drawing/2014/main" id="{2164D3C0-5E1F-463B-9D6E-B6E250F50D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266" y="1893056"/>
            <a:ext cx="1828800" cy="4064000"/>
          </a:xfrm>
          <a:prstGeom prst="rect">
            <a:avLst/>
          </a:prstGeom>
        </p:spPr>
      </p:pic>
      <p:pic>
        <p:nvPicPr>
          <p:cNvPr id="7" name="WhatsApp Video 2022-01-04 at 19.48.14">
            <a:hlinkClick r:id="" action="ppaction://media"/>
            <a:extLst>
              <a:ext uri="{FF2B5EF4-FFF2-40B4-BE49-F238E27FC236}">
                <a16:creationId xmlns:a16="http://schemas.microsoft.com/office/drawing/2014/main" id="{9636696E-2676-42CA-BC11-340F0C5AACC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02242" y="1900999"/>
            <a:ext cx="1828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1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-33528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ECE68B15-1C47-4946-B181-70CB34DCA0C0}"/>
              </a:ext>
            </a:extLst>
          </p:cNvPr>
          <p:cNvSpPr txBox="1"/>
          <p:nvPr/>
        </p:nvSpPr>
        <p:spPr>
          <a:xfrm>
            <a:off x="3098627" y="328955"/>
            <a:ext cx="6338886" cy="308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מבנה ה-</a:t>
            </a:r>
            <a:r>
              <a:rPr lang="en-US" sz="2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he-IL" sz="2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ה-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מחולק ל-2 חלקים עיקריים שהם 2 סוגי משתמשים -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supplier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ו-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Clients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- רשימת הלקוחות הרשומים לאפליקציה כאשר ה-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שלהם הוא ה-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המתקבל בהרשמה.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- רשימת הספקים הרשומים לאפליקציה כאשר ה-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שלהם הוא ה-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המתקבל בהרשמה.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C26021C-256E-4E2D-9FAD-EEF33FF43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6" y="3378813"/>
            <a:ext cx="5175210" cy="2846022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F521AACB-1AFE-43E0-8451-3967F0DB4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83" y="3439353"/>
            <a:ext cx="5257810" cy="2869172"/>
          </a:xfrm>
          <a:prstGeom prst="rect">
            <a:avLst/>
          </a:prstGeom>
        </p:spPr>
      </p:pic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8D4B5768-586A-4630-B9C1-C59C7EFE3132}"/>
              </a:ext>
            </a:extLst>
          </p:cNvPr>
          <p:cNvSpPr txBox="1"/>
          <p:nvPr/>
        </p:nvSpPr>
        <p:spPr>
          <a:xfrm>
            <a:off x="4216177" y="43856"/>
            <a:ext cx="293804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 err="1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he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5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C2C32B-D0C2-4016-8334-AA6134E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6ADCD1-0850-47E5-B252-6ADF18A9C1B3}"/>
              </a:ext>
            </a:extLst>
          </p:cNvPr>
          <p:cNvSpPr txBox="1"/>
          <p:nvPr/>
        </p:nvSpPr>
        <p:spPr>
          <a:xfrm>
            <a:off x="733425" y="1224639"/>
            <a:ext cx="97044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Dress me </a:t>
            </a: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 זוהי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אפליקציה המיועדת לנשים להשאלת שמלות זו מזו.</a:t>
            </a:r>
          </a:p>
          <a:p>
            <a:pPr algn="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האפליקציה מאפשרת לכל אחת לפרסם שמלות אותן היא מעוניינת להשאיל, וכן לשאול שמלות שונות.</a:t>
            </a:r>
          </a:p>
          <a:p>
            <a:pPr algn="r" rtl="1"/>
            <a:endParaRPr lang="he-I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האפליקציה שלנו פותחה במטרה לתת מענה לבעיה ידועה בקרב נשים בעולם, בעניין קניית שמלות יוקרתיות לאירועים.</a:t>
            </a:r>
          </a:p>
          <a:p>
            <a:pPr algn="r" rtl="1"/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לרוב, קניית שמלה לאירוע זה דבר יקר מאוד, והשימוש בקנייה זו בד"כ הינו חד פעמי לאירוע ספציפי.</a:t>
            </a:r>
          </a:p>
          <a:p>
            <a:pPr algn="r" rtl="1"/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בנוסף, אנו חיים בעידן המודרני, ולרוב נרצה את האפשרות להתנהל בצורת האונליין.</a:t>
            </a:r>
          </a:p>
          <a:p>
            <a:pPr algn="r" rtl="1"/>
            <a:endParaRPr lang="he-I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האפליקציה מאפשרת חיסכון משמעותי בכסף, זמן ומאמץ, וכן נגישה לכל אחת.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האפליקציה מציעה פלטפורמה המאפשרת נגישות לצפייה במגוון שמלות, ללא צורך בהגעה פיזית.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באפליקציה ניתן למצוא מגוון שמלות בשלל גזרות, ולכל אירוע, אשר יתאימו לכל אחת ואחת על פי הטעם האישי שלה.</a:t>
            </a:r>
          </a:p>
          <a:p>
            <a:pPr algn="r" rtl="1"/>
            <a:endParaRPr lang="he-IL" sz="2100" dirty="0">
              <a:latin typeface="Script MT Bold" panose="03040602040607080904" pitchFamily="66" charset="0"/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E2851527-0C61-41D6-AEB1-4DF2DD583F23}"/>
              </a:ext>
            </a:extLst>
          </p:cNvPr>
          <p:cNvSpPr txBox="1"/>
          <p:nvPr/>
        </p:nvSpPr>
        <p:spPr>
          <a:xfrm>
            <a:off x="4473230" y="116643"/>
            <a:ext cx="2451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6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הקדמה</a:t>
            </a:r>
            <a:endParaRPr lang="en-US" sz="66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60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ECE68B15-1C47-4946-B181-70CB34DCA0C0}"/>
              </a:ext>
            </a:extLst>
          </p:cNvPr>
          <p:cNvSpPr txBox="1"/>
          <p:nvPr/>
        </p:nvSpPr>
        <p:spPr>
          <a:xfrm>
            <a:off x="2593300" y="1156999"/>
            <a:ext cx="6338886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לכל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יש אובייקט "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details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" שמכיל את כל פרטי הלקוח-שם מלא, אימייל, סיסמא ומספר פלאפון.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91FCD1C-4D7B-4BA2-A013-22A35C4FEC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2"/>
          <a:stretch/>
        </p:blipFill>
        <p:spPr>
          <a:xfrm>
            <a:off x="2593300" y="2412728"/>
            <a:ext cx="6338887" cy="277177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E3B2F0C-2173-4743-8321-52AE577546AE}"/>
              </a:ext>
            </a:extLst>
          </p:cNvPr>
          <p:cNvSpPr txBox="1"/>
          <p:nvPr/>
        </p:nvSpPr>
        <p:spPr>
          <a:xfrm>
            <a:off x="4188946" y="330170"/>
            <a:ext cx="293804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he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7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-33528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ECE68B15-1C47-4946-B181-70CB34DCA0C0}"/>
              </a:ext>
            </a:extLst>
          </p:cNvPr>
          <p:cNvSpPr txBox="1"/>
          <p:nvPr/>
        </p:nvSpPr>
        <p:spPr>
          <a:xfrm>
            <a:off x="2521544" y="1100828"/>
            <a:ext cx="6338886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לכל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Supplier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יש אובייקט "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details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" שמכיל את כל פרטי הספק-שם מלא, אימייל, סיסמא ומספר פלאפון.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2BE76CA-9A61-4C6B-B4CD-9F2CDB086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61"/>
          <a:stretch/>
        </p:blipFill>
        <p:spPr>
          <a:xfrm>
            <a:off x="2821380" y="2171699"/>
            <a:ext cx="6039050" cy="3208416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6BD8186-2FB6-4EEA-9C6C-0DC1FC24DE53}"/>
              </a:ext>
            </a:extLst>
          </p:cNvPr>
          <p:cNvSpPr txBox="1"/>
          <p:nvPr/>
        </p:nvSpPr>
        <p:spPr>
          <a:xfrm>
            <a:off x="4221965" y="132496"/>
            <a:ext cx="293804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</a:t>
            </a:r>
            <a:endParaRPr lang="he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7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-45024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ECE68B15-1C47-4946-B181-70CB34DCA0C0}"/>
              </a:ext>
            </a:extLst>
          </p:cNvPr>
          <p:cNvSpPr txBox="1"/>
          <p:nvPr/>
        </p:nvSpPr>
        <p:spPr>
          <a:xfrm>
            <a:off x="-854867" y="546882"/>
            <a:ext cx="6338886" cy="123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לכל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Supplier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יש אובייקט "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details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" שמכיל את כל פרטי הספק-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שם מלא, אימייל, סיסמא ומספר פלאפון.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2BE76CA-9A61-4C6B-B4CD-9F2CDB086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69"/>
          <a:stretch/>
        </p:blipFill>
        <p:spPr>
          <a:xfrm>
            <a:off x="378129" y="1323976"/>
            <a:ext cx="3812871" cy="2269966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F808AA4-55D4-4BE4-BAB1-952FE2C308C8}"/>
              </a:ext>
            </a:extLst>
          </p:cNvPr>
          <p:cNvSpPr txBox="1"/>
          <p:nvPr/>
        </p:nvSpPr>
        <p:spPr>
          <a:xfrm>
            <a:off x="5080079" y="1783633"/>
            <a:ext cx="6338886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בנוסף יש לו רשימת שמלות הנקראת "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Dresses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" של השמלות של אותו הספק, הרשימה מכילה אובייקטים של שמלות.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3CE25E0-ED85-451E-8630-C1B24ACE52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591300" y="2505486"/>
            <a:ext cx="4168931" cy="2333296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054DC38A-7E62-4ED2-8BED-64596060145F}"/>
              </a:ext>
            </a:extLst>
          </p:cNvPr>
          <p:cNvSpPr txBox="1"/>
          <p:nvPr/>
        </p:nvSpPr>
        <p:spPr>
          <a:xfrm>
            <a:off x="45044" y="3915961"/>
            <a:ext cx="6338886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בנוסף יש לו רשימת הזמנות הנקראת "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orders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" של ההזמנות של אותו הספק, הרשימה מכילה אובייקטים של הזמנות.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1AB07AF9-D43B-4D95-817E-656247C352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5"/>
          <a:stretch/>
        </p:blipFill>
        <p:spPr>
          <a:xfrm>
            <a:off x="1107281" y="4649369"/>
            <a:ext cx="4376738" cy="1971675"/>
          </a:xfrm>
          <a:prstGeom prst="rect">
            <a:avLst/>
          </a:prstGeom>
        </p:spPr>
      </p:pic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24AD280F-9D3B-416F-A76B-C68B48E7A4DC}"/>
              </a:ext>
            </a:extLst>
          </p:cNvPr>
          <p:cNvSpPr txBox="1"/>
          <p:nvPr/>
        </p:nvSpPr>
        <p:spPr>
          <a:xfrm>
            <a:off x="4270872" y="-55568"/>
            <a:ext cx="293804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</a:t>
            </a:r>
            <a:endParaRPr lang="he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60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-45024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ECE68B15-1C47-4946-B181-70CB34DCA0C0}"/>
              </a:ext>
            </a:extLst>
          </p:cNvPr>
          <p:cNvSpPr txBox="1"/>
          <p:nvPr/>
        </p:nvSpPr>
        <p:spPr>
          <a:xfrm>
            <a:off x="45044" y="236956"/>
            <a:ext cx="6338886" cy="189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4000" dirty="0" err="1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OrderDress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אובייקט ההזמנה מכיל את המאפיינים הבאים-מזהה הספק, מזהה הלקוח, תאריך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ההזמנה, תאריך ההחזרה המבוקש, ושם השמלה.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A3BD6D8-A067-4464-8A22-37D222DE57C2}"/>
              </a:ext>
            </a:extLst>
          </p:cNvPr>
          <p:cNvSpPr txBox="1"/>
          <p:nvPr/>
        </p:nvSpPr>
        <p:spPr>
          <a:xfrm>
            <a:off x="5461497" y="1858179"/>
            <a:ext cx="6338886" cy="1826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Dress</a:t>
            </a:r>
            <a:endParaRPr lang="he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אובייקט השמלה מכיל את המאפיינים הבאים-שם, זמינות השמלה, צבע, מיקום, מידה, קטגוריה, מספר ימי השאלה, פיקדון, מזהה ספק השמלה.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0BD12B6-2BC1-4CA4-80C0-66A2C031E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6" y="1706782"/>
            <a:ext cx="4821169" cy="255789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6427307-17E8-48A5-8F86-7C34970FB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07" y="3338762"/>
            <a:ext cx="4467905" cy="27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43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20" y="22860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C33E847-CA2D-48C9-BADD-0F113B79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29417BF-E396-41AA-B28F-4E2ACD58830D}"/>
              </a:ext>
            </a:extLst>
          </p:cNvPr>
          <p:cNvSpPr txBox="1"/>
          <p:nvPr/>
        </p:nvSpPr>
        <p:spPr>
          <a:xfrm>
            <a:off x="1165712" y="631110"/>
            <a:ext cx="334913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Authentication </a:t>
            </a:r>
            <a:endParaRPr lang="he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4FCECF9-BBDA-44AB-8A2E-2FED1ECC5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45" y="4118337"/>
            <a:ext cx="4616330" cy="2552700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A9DF9770-572C-420E-81BB-C602A456F082}"/>
              </a:ext>
            </a:extLst>
          </p:cNvPr>
          <p:cNvSpPr txBox="1"/>
          <p:nvPr/>
        </p:nvSpPr>
        <p:spPr>
          <a:xfrm>
            <a:off x="7128543" y="591780"/>
            <a:ext cx="293804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lang="en-US" sz="28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he-IL" sz="28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55D93F3-1E5F-4A5F-876E-646F79A2F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0" y="1661113"/>
            <a:ext cx="5637771" cy="2549031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BB0EBD7-AC3E-4400-B04F-36B396C63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83" y="1712770"/>
            <a:ext cx="5155293" cy="230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2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-759502" y="77070"/>
            <a:ext cx="6773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UML- Use case diagram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709E-9A93-42EB-8708-480D1FF2F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2" b="1986"/>
          <a:stretch/>
        </p:blipFill>
        <p:spPr>
          <a:xfrm>
            <a:off x="935795" y="1044353"/>
            <a:ext cx="8050281" cy="4438307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99B4ABAB-4D5B-42F7-9032-2CBDCB7B1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8985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952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-749977" y="20472"/>
            <a:ext cx="6773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UML- Class diagram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4DC10-1270-4119-B44B-E75004FA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101" y="853390"/>
            <a:ext cx="6773778" cy="4876598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93CC1FCE-FC1D-44FE-BECF-A490E6FE0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6823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952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971549" y="-17468"/>
            <a:ext cx="479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UML- Object diagram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F5507-EC53-4470-97F7-BCC9B1553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9" r="1457"/>
          <a:stretch/>
        </p:blipFill>
        <p:spPr>
          <a:xfrm>
            <a:off x="2487019" y="690418"/>
            <a:ext cx="7495181" cy="5259016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550F3EEC-5920-4CC1-A829-B923155C7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3858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952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-245152" y="145504"/>
            <a:ext cx="6773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UML- Sequence diagram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8C9A6-D585-4534-8CF0-68248CB4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73" y="998894"/>
            <a:ext cx="6007777" cy="4671805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3103D4C9-4217-438E-B415-63DDA0658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403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952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1543050" y="145504"/>
            <a:ext cx="4833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UML- Activity diagram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E2FBA-1CD5-4A70-AFCE-C05E70B51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7"/>
          <a:stretch/>
        </p:blipFill>
        <p:spPr>
          <a:xfrm>
            <a:off x="1899978" y="998894"/>
            <a:ext cx="7192889" cy="4631485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39D1BF88-6131-404C-8BB2-682F9708F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746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3810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3209421" y="322794"/>
            <a:ext cx="60639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5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יתרונות האפליקציה</a:t>
            </a:r>
            <a:endParaRPr lang="en-IL" sz="45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BF3C3-F152-416B-BBB6-31A36A83B2D1}"/>
              </a:ext>
            </a:extLst>
          </p:cNvPr>
          <p:cNvSpPr txBox="1"/>
          <p:nvPr/>
        </p:nvSpPr>
        <p:spPr>
          <a:xfrm>
            <a:off x="1349543" y="1115567"/>
            <a:ext cx="848226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יצירת פלטפורמה הפותרת את הבעיה של קניית שמלה יקרה לשימוש פעמים בודדות.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חיסכון בכסף- השמלות ניתנות בהשאלה ללא תשלום (מלבד תשלום פיקדון סמלי).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נגישות- כל אחת יכולה להשתמש באפליקציה, מכל מקום ובכל זמן.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חווית משתמש לקוח- ניתן לבצע חיפוש איכותי, קל ונח של שמלה לפי אורך, צבע, מידה ואזור- ובכך למצוא התאמה מקסימלית לפי רצון הלקוחה.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חווית משתמש ספק- ניתן להוסיף שמלות חדשות למלאי בקלות ובמהירות.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BD41F651-46F0-4496-9519-B1197B8B9439}"/>
              </a:ext>
            </a:extLst>
          </p:cNvPr>
          <p:cNvSpPr txBox="1"/>
          <p:nvPr/>
        </p:nvSpPr>
        <p:spPr>
          <a:xfrm>
            <a:off x="2940031" y="3858010"/>
            <a:ext cx="5301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תכונות הליבה של הממשק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A85C675-01B6-43BE-B04B-5FE4205F3403}"/>
              </a:ext>
            </a:extLst>
          </p:cNvPr>
          <p:cNvSpPr txBox="1"/>
          <p:nvPr/>
        </p:nvSpPr>
        <p:spPr>
          <a:xfrm>
            <a:off x="2487579" y="4466165"/>
            <a:ext cx="6785757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הרשמה למערכת בתור ספק או לקוח.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הוספת שמלות- הספק מוסיף שמלות למאגר עם תמונות שלהן.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הזמנת שמלה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החזרת שמלה- הופעת דיאלוג בעת החזרת שמלה.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התנתקות המשתמש.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הוספת תמונה לשמלות– מתאפשר לספק.</a:t>
            </a:r>
          </a:p>
          <a:p>
            <a:pPr marL="285750" indent="-285750" algn="ctr" rtl="1">
              <a:buFont typeface="Arial" panose="020B0604020202020204" pitchFamily="34" charset="0"/>
              <a:buChar char="•"/>
            </a:pP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3B85C8D-F0C1-4A50-AA1D-4D6CEE143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0038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952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580022" y="145504"/>
            <a:ext cx="617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UML- State machine diagram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86298-6A4B-4D4E-A8FA-BA773C44D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47" y="1983485"/>
            <a:ext cx="7602522" cy="3102183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A54D1E3F-0F14-44AD-A28C-BC3FC2D97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1399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952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1159972" y="0"/>
            <a:ext cx="416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UML- ERD diagram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81DEE-62E3-47D0-8510-60D90BF19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" t="2464" b="1422"/>
          <a:stretch/>
        </p:blipFill>
        <p:spPr>
          <a:xfrm>
            <a:off x="2849546" y="993251"/>
            <a:ext cx="5427679" cy="4374786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C96DBBC9-3D08-464E-9F63-87F45722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587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2857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BF3C3-F152-416B-BBB6-31A36A83B2D1}"/>
              </a:ext>
            </a:extLst>
          </p:cNvPr>
          <p:cNvSpPr txBox="1"/>
          <p:nvPr/>
        </p:nvSpPr>
        <p:spPr>
          <a:xfrm>
            <a:off x="1275847" y="1139096"/>
            <a:ext cx="84822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הדרישות שהצבנו בזמן התכנון מצד המשתמש- לקוח: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תפעולית- יצירת מנוי ושאילת שמלה.</a:t>
            </a: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מידע- הצגת תמונת השמלה ופרטים עליה (כל פרטי השמלה- צבע, אורך, מידה, תיאור מילולי, לכמה ימים ניתנת להשאלה, סכום לפיקדון וכו').</a:t>
            </a:r>
          </a:p>
          <a:p>
            <a:pPr algn="r" rtl="1"/>
            <a:endParaRPr lang="he-I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הדרישות שהצבנו בזמן התכנון מצד המשתמש- ספק</a:t>
            </a: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מידע- הספק יכול לעדכן את מלאי השמלות שלו ולהוסיף חדשות.</a:t>
            </a: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אמינות- שמירת השמלה לאורך תהליך ההזמנה, עד סיום תהליך ההשאלה (או עד לביטולה)- דרישה לא פונקציונאלית</a:t>
            </a:r>
            <a:r>
              <a:rPr lang="he-IL" sz="2400" dirty="0">
                <a:latin typeface="Script MT Bold" panose="03040602040607080904" pitchFamily="66" charset="0"/>
                <a:ea typeface="MingLiU_HKSCS-ExtB" panose="02020500000000000000" pitchFamily="18" charset="-120"/>
                <a:cs typeface="Guttman Yad-Brush" panose="02010401010101010101" pitchFamily="2" charset="-79"/>
              </a:rPr>
              <a:t>.</a:t>
            </a:r>
          </a:p>
          <a:p>
            <a:pPr algn="r" rtl="1"/>
            <a:endParaRPr lang="he-IL" sz="2400" dirty="0">
              <a:latin typeface="Script MT Bold" panose="03040602040607080904" pitchFamily="66" charset="0"/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  <a:p>
            <a:pPr algn="r" rtl="1"/>
            <a:endParaRPr lang="he-IL" sz="2400" dirty="0">
              <a:latin typeface="Script MT Bold" panose="03040602040607080904" pitchFamily="66" charset="0"/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למערכת אין דרישות יוצאות דופן, ובכך היא למעשה הופכת לנגישה למשתמשי האנדרואיד. דבר זה יכול כמובן לתרום להגברת השימוש באפליקציה במקרי הצורך, ללא בעיה וללא תלות במפרט המכשיר.</a:t>
            </a:r>
          </a:p>
          <a:p>
            <a:pPr indent="-342900" algn="r" rtl="1">
              <a:buFont typeface="Arial" panose="020B0604020202020204" pitchFamily="34" charset="0"/>
              <a:buChar char="•"/>
            </a:pP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גישה לאינטרנט היא כמובן חובה על מנת לעדכן את ההזמנה ב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he-IL" sz="2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rtl="1"/>
            <a:endParaRPr lang="he-IL" sz="2400" dirty="0">
              <a:latin typeface="Script MT Bold" panose="03040602040607080904" pitchFamily="66" charset="0"/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  <a:p>
            <a:pPr indent="-342900" algn="r" rtl="1">
              <a:buFont typeface="Arial" panose="020B0604020202020204" pitchFamily="34" charset="0"/>
              <a:buChar char="•"/>
            </a:pPr>
            <a:endParaRPr lang="he-IL" sz="2400" dirty="0">
              <a:latin typeface="Script MT Bold" panose="03040602040607080904" pitchFamily="66" charset="0"/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  <a:p>
            <a:pPr lvl="1" algn="r" rtl="1"/>
            <a:endParaRPr lang="he-IL" sz="2400" dirty="0">
              <a:latin typeface="Script MT Bold" panose="03040602040607080904" pitchFamily="66" charset="0"/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A207681-BBAD-463B-A27B-F57A9766EF95}"/>
              </a:ext>
            </a:extLst>
          </p:cNvPr>
          <p:cNvSpPr txBox="1"/>
          <p:nvPr/>
        </p:nvSpPr>
        <p:spPr>
          <a:xfrm>
            <a:off x="2228851" y="322794"/>
            <a:ext cx="70444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5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דרישות מרכזיות של המערכת</a:t>
            </a:r>
            <a:endParaRPr lang="en-IL" sz="45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74A9CDE2-53DD-46CD-AAFA-D254FDC33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509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C545DCB5-B09C-4E48-B3C1-7EC8E9A65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-142895" y="-7943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1AABFB7C-E14F-4FF5-9E87-841E01D6D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A62D808-7E1A-4B48-B81B-2860B103E7E3}"/>
              </a:ext>
            </a:extLst>
          </p:cNvPr>
          <p:cNvSpPr txBox="1"/>
          <p:nvPr/>
        </p:nvSpPr>
        <p:spPr>
          <a:xfrm>
            <a:off x="4447111" y="86637"/>
            <a:ext cx="42576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סוגי משתמשים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EA293CA2-B7C7-479D-AE34-A3D1A79D7EFB}"/>
              </a:ext>
            </a:extLst>
          </p:cNvPr>
          <p:cNvSpPr txBox="1"/>
          <p:nvPr/>
        </p:nvSpPr>
        <p:spPr>
          <a:xfrm>
            <a:off x="7241024" y="2974353"/>
            <a:ext cx="4775200" cy="33547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ספק</a:t>
            </a:r>
          </a:p>
          <a:p>
            <a:pPr algn="ct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הספק נכנס לאפליקציה באמצעות המייל והסיסמא.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יכול להעלות שמלות לפרופיל שלו</a:t>
            </a:r>
          </a:p>
          <a:p>
            <a:pPr algn="ctr"/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800" dirty="0">
              <a:latin typeface="Script MT Bold" panose="03040602040607080904" pitchFamily="66" charset="0"/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  <a:p>
            <a:pPr algn="ct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פעולות שימוש מרכזיות: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יצירת משתמש ספק בעל- שם, סיסמה, אימייל וטלפון.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הוספת שמלה חדשה למלאי. כולל תמונה, פרטים על השמלה וסכום לפיקדון.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מעקב אחר זמינות השמלות.</a:t>
            </a:r>
          </a:p>
          <a:p>
            <a:pPr algn="ctr"/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A7F4E879-2B2E-4406-8CE5-F51358697F79}"/>
              </a:ext>
            </a:extLst>
          </p:cNvPr>
          <p:cNvSpPr txBox="1"/>
          <p:nvPr/>
        </p:nvSpPr>
        <p:spPr>
          <a:xfrm>
            <a:off x="12270" y="881160"/>
            <a:ext cx="4775200" cy="44627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לקוח</a:t>
            </a:r>
          </a:p>
          <a:p>
            <a:pPr algn="ct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הלקוח נכנס לאפליקציה באמצעות המייל והסיסמא.</a:t>
            </a:r>
          </a:p>
          <a:p>
            <a:pPr algn="ct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יכול לחפש שמלות לפי קטגוריות, וכמובן לבצע הזמנה לשמלות שמעוניין בהן.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endParaRPr lang="he-IL" sz="800" dirty="0">
              <a:latin typeface="Script MT Bold" panose="03040602040607080904" pitchFamily="66" charset="0"/>
              <a:ea typeface="MingLiU_HKSCS-ExtB" panose="02020500000000000000" pitchFamily="18" charset="-120"/>
              <a:cs typeface="Guttman Yad-Brush" panose="02010401010101010101" pitchFamily="2" charset="-79"/>
            </a:endParaRPr>
          </a:p>
          <a:p>
            <a:pPr algn="ct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פעולות שימוש מרכזיות: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יצירת משתמש לקוח בעל- שם, סיסמה, אימייל וטלפון.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יכול לבצע חיפוש יעיל, אפקטיבי ואיכותי של שמלה באמצעות מספר קטגוריות: מידה, צבע, אורך ומיקום הספק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יכול לצפות בכל השמלות שנמצאות במלאי, וכן לצפות בכל פרטי השמלה.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יכול לצפות בפרטי הספק של השמלה- שם, אימייל, וטלפון.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0DD14AE-2B99-4770-AEC3-8F9DDAAA8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71" y="1216936"/>
            <a:ext cx="1635812" cy="23508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Download Woman Cartoon Character for free | Girl short hair, Stylish short  hair, Short hair styles">
            <a:extLst>
              <a:ext uri="{FF2B5EF4-FFF2-40B4-BE49-F238E27FC236}">
                <a16:creationId xmlns:a16="http://schemas.microsoft.com/office/drawing/2014/main" id="{27FB0080-1288-4859-8691-04D0ECE22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2" b="4693"/>
          <a:stretch/>
        </p:blipFill>
        <p:spPr bwMode="auto">
          <a:xfrm>
            <a:off x="5758042" y="3575747"/>
            <a:ext cx="1635812" cy="23932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צורה חופשית: צורה 26">
            <a:extLst>
              <a:ext uri="{FF2B5EF4-FFF2-40B4-BE49-F238E27FC236}">
                <a16:creationId xmlns:a16="http://schemas.microsoft.com/office/drawing/2014/main" id="{79320C14-551F-499B-BA39-8CE7367DC8FE}"/>
              </a:ext>
            </a:extLst>
          </p:cNvPr>
          <p:cNvSpPr/>
          <p:nvPr/>
        </p:nvSpPr>
        <p:spPr>
          <a:xfrm>
            <a:off x="5298966" y="741232"/>
            <a:ext cx="955352" cy="5653143"/>
          </a:xfrm>
          <a:custGeom>
            <a:avLst/>
            <a:gdLst>
              <a:gd name="connsiteX0" fmla="*/ 241214 w 955352"/>
              <a:gd name="connsiteY0" fmla="*/ 0 h 7055058"/>
              <a:gd name="connsiteX1" fmla="*/ 952414 w 955352"/>
              <a:gd name="connsiteY1" fmla="*/ 2382981 h 7055058"/>
              <a:gd name="connsiteX2" fmla="*/ 1069 w 955352"/>
              <a:gd name="connsiteY2" fmla="*/ 5384800 h 7055058"/>
              <a:gd name="connsiteX3" fmla="*/ 749214 w 955352"/>
              <a:gd name="connsiteY3" fmla="*/ 6945745 h 7055058"/>
              <a:gd name="connsiteX4" fmla="*/ 749214 w 955352"/>
              <a:gd name="connsiteY4" fmla="*/ 6918036 h 70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352" h="7055058">
                <a:moveTo>
                  <a:pt x="241214" y="0"/>
                </a:moveTo>
                <a:cubicBezTo>
                  <a:pt x="616826" y="742757"/>
                  <a:pt x="992438" y="1485514"/>
                  <a:pt x="952414" y="2382981"/>
                </a:cubicBezTo>
                <a:cubicBezTo>
                  <a:pt x="912390" y="3280448"/>
                  <a:pt x="34936" y="4624339"/>
                  <a:pt x="1069" y="5384800"/>
                </a:cubicBezTo>
                <a:cubicBezTo>
                  <a:pt x="-32798" y="6145261"/>
                  <a:pt x="749214" y="6945745"/>
                  <a:pt x="749214" y="6945745"/>
                </a:cubicBezTo>
                <a:cubicBezTo>
                  <a:pt x="873905" y="7201284"/>
                  <a:pt x="753832" y="6930351"/>
                  <a:pt x="749214" y="6918036"/>
                </a:cubicBezTo>
              </a:path>
            </a:pathLst>
          </a:cu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6184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20" y="-65093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4504880" y="-28936"/>
            <a:ext cx="28388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55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קהל היעד</a:t>
            </a:r>
            <a:endParaRPr lang="en-IL" sz="55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85D5B-0D89-430B-97D8-F5EC63BB295E}"/>
              </a:ext>
            </a:extLst>
          </p:cNvPr>
          <p:cNvSpPr txBox="1"/>
          <p:nvPr/>
        </p:nvSpPr>
        <p:spPr>
          <a:xfrm>
            <a:off x="890325" y="3099591"/>
            <a:ext cx="9869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לא קיימת עוד אפליקציה כמו שלנו,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אך ניתן לראות כי הטרנד של השאלת שמלות לוהט ברשת החברתית- פייסבוק.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בפייסבוק קיימת קבוצה מצליחה מאוד שבה נשים פרטיות מפרסמות שמלות להשכרה\ להשאלה.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כל אחת יכולה לפרסם בעמוד תמונה של השמלה שלה עם פרטים, ובנות אשר מעוניינות בשמלה יכולות לפנות אליה בבקשה להשכיר\ לשאול את השמלה (במידה והיא זמינה).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קבוצה זו פופולארית מאוד, ובנות רבות נעזרות בה.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האפליקציה שלנו מציעה את אותו הרעיון רק בצורה יותר נוחה, מסודרת, נגישה וקלה לשימוש.</a:t>
            </a:r>
          </a:p>
          <a:p>
            <a:pPr algn="ct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כל לקוחה יכולה לחפש שמלות בצורה נוחה וקלה לפי קטגוריות, תהליך ההזמנה קל, מוצגות בפניה רק השמלות שבמלאי, והמידע יותר נגיש ומעודכן.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3A97379C-5D39-42D2-9978-B228773DA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5" name="כותרת משנה 2">
            <a:extLst>
              <a:ext uri="{FF2B5EF4-FFF2-40B4-BE49-F238E27FC236}">
                <a16:creationId xmlns:a16="http://schemas.microsoft.com/office/drawing/2014/main" id="{2AAEB148-4061-46BC-A8BC-BDC4BBDFF22F}"/>
              </a:ext>
            </a:extLst>
          </p:cNvPr>
          <p:cNvSpPr txBox="1">
            <a:spLocks/>
          </p:cNvSpPr>
          <p:nvPr/>
        </p:nvSpPr>
        <p:spPr>
          <a:xfrm>
            <a:off x="2486025" y="757383"/>
            <a:ext cx="6624137" cy="1500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קהל היעד הוא נשים ונערות בכל הגילאים.</a:t>
            </a:r>
          </a:p>
          <a:p>
            <a:pPr marL="0" indent="0" algn="ctr" rtl="1">
              <a:spcBef>
                <a:spcPts val="0"/>
              </a:spcBef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כמו כן, נשים שמעודדות צריכה ירוקה.</a:t>
            </a:r>
          </a:p>
          <a:p>
            <a:pPr marL="0" indent="0" algn="ctr" rtl="1"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ובנוסף בעיקר,  נשים בעלי יכולת כלכלית נמוכה. כמו: סטודנטיות, נשים קשות יום.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7BBAB779-0D35-40E5-BEA1-F81FAAAFDD3E}"/>
              </a:ext>
            </a:extLst>
          </p:cNvPr>
          <p:cNvSpPr txBox="1"/>
          <p:nvPr/>
        </p:nvSpPr>
        <p:spPr>
          <a:xfrm>
            <a:off x="4609867" y="2294874"/>
            <a:ext cx="28388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5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כיום בשוק</a:t>
            </a:r>
            <a:endParaRPr lang="en-IL" sz="5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20" y="-7943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C0924-801E-40DB-BE87-03CD0D7B6686}"/>
              </a:ext>
            </a:extLst>
          </p:cNvPr>
          <p:cNvSpPr txBox="1"/>
          <p:nvPr/>
        </p:nvSpPr>
        <p:spPr>
          <a:xfrm>
            <a:off x="3514725" y="393135"/>
            <a:ext cx="478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פערים והצעות לשיפור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069A1799-1824-4252-BFCA-F84B47FE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כותרת משנה 2">
            <a:extLst>
              <a:ext uri="{FF2B5EF4-FFF2-40B4-BE49-F238E27FC236}">
                <a16:creationId xmlns:a16="http://schemas.microsoft.com/office/drawing/2014/main" id="{2234169F-D169-4819-98DB-24DE7B6EC2F8}"/>
              </a:ext>
            </a:extLst>
          </p:cNvPr>
          <p:cNvSpPr txBox="1">
            <a:spLocks/>
          </p:cNvSpPr>
          <p:nvPr/>
        </p:nvSpPr>
        <p:spPr>
          <a:xfrm>
            <a:off x="2471443" y="1215079"/>
            <a:ext cx="6624137" cy="4090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יש פיצ'רים נוספים שחשבנו שיכולים להקל על משתמשי האפליקציה, אך לא הספקנו להוסיף:</a:t>
            </a:r>
          </a:p>
          <a:p>
            <a:pPr marL="0" indent="-342900" algn="ct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צ'אט- באמצעותו יוכל הלקוח לדבר ישירות עם הספק (גם כעת כמובן יכול ליצור </a:t>
            </a:r>
            <a:r>
              <a:rPr lang="he-I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איתו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קשר, יש לו גישה לפרטי הספק- אימייל ומספר טלפון)</a:t>
            </a:r>
          </a:p>
          <a:p>
            <a:pPr marL="0" indent="-342900" algn="ct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דיווח של ספק על לקוח בעייתי</a:t>
            </a:r>
          </a:p>
          <a:p>
            <a:pPr marL="0" indent="-342900" algn="ct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הוספת אפשרות למשלוח השמלה</a:t>
            </a:r>
          </a:p>
          <a:p>
            <a:pPr marL="0" indent="-342900" algn="ct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תזכורת ללקוח יום לפני שעליו להחזיר את השמלה</a:t>
            </a:r>
          </a:p>
          <a:p>
            <a:pPr marL="0" indent="-342900" algn="ct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התראה לספק שלקוח הזמין את השמלה+ מעקב אחר ההזמנות שלו.</a:t>
            </a:r>
          </a:p>
          <a:p>
            <a:pPr marL="0" indent="0" algn="ctr" rtl="1">
              <a:lnSpc>
                <a:spcPct val="100000"/>
              </a:lnSpc>
              <a:buNone/>
            </a:pP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88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-66675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9072EC2C-4E0C-4AF9-8E61-6F838B89EB3E}"/>
              </a:ext>
            </a:extLst>
          </p:cNvPr>
          <p:cNvSpPr txBox="1"/>
          <p:nvPr/>
        </p:nvSpPr>
        <p:spPr>
          <a:xfrm>
            <a:off x="3076575" y="416761"/>
            <a:ext cx="5301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MVC</a:t>
            </a:r>
            <a:endParaRPr lang="en-IL" sz="4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A47F8912-03A8-4B73-89EC-60E5B56B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BA88224-FE2B-4DB9-83F6-D5589804167C}"/>
              </a:ext>
            </a:extLst>
          </p:cNvPr>
          <p:cNvSpPr txBox="1"/>
          <p:nvPr/>
        </p:nvSpPr>
        <p:spPr>
          <a:xfrm>
            <a:off x="-54610" y="1234051"/>
            <a:ext cx="10538691" cy="47602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r" rtl="1">
              <a:spcBef>
                <a:spcPts val="800"/>
              </a:spcBef>
              <a:spcAft>
                <a:spcPts val="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את האפליקציה שלנו בנינו בעזרת האנדרואיד סטודיו ,</a:t>
            </a:r>
            <a:r>
              <a:rPr lang="he-IL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בשפת ג’אווה.</a:t>
            </a:r>
            <a:b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תשתית האחסון וניהול המידע בה השתמשנו היא 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he-IL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algn="r" rtl="1">
              <a:spcBef>
                <a:spcPts val="800"/>
              </a:spcBef>
              <a:spcAft>
                <a:spcPts val="0"/>
              </a:spcAft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הפרויקט שלנו מחולק לשלושה חלקים מרכזיים, עפ"י מודל ה </a:t>
            </a:r>
            <a:r>
              <a:rPr lang="en-US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(Models , View , Controller)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MVC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indent="-342900" algn="r" rtl="1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he-IL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העצמים המרכזיים של האפליקציה.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indent="-342900" algn="r" rtl="1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he-IL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ויזואליות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(נראות) האפליקציה – </a:t>
            </a:r>
            <a:r>
              <a:rPr lang="he-IL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עיצוב המסכים. הצורה בה המשתמשים רואים את האפליקציה.</a:t>
            </a:r>
            <a:endParaRPr lang="en-US" sz="200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indent="-342900" algn="r" rtl="1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Controller</a:t>
            </a:r>
            <a:r>
              <a:rPr lang="he-IL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מקשר בין הנראות לפעולות (</a:t>
            </a:r>
            <a:r>
              <a:rPr lang="he-IL" sz="200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לפונקצינאליות</a:t>
            </a:r>
            <a:r>
              <a:rPr lang="he-IL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של האפליקציה.</a:t>
            </a:r>
          </a:p>
          <a:p>
            <a:pPr marL="457200" algn="r" rtl="1">
              <a:spcBef>
                <a:spcPts val="800"/>
              </a:spcBef>
              <a:spcAft>
                <a:spcPts val="0"/>
              </a:spcAf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      המודולציה שלנו מורכבת מארבעה עצמים מרכזיים שמהוות את הבסיס לטבלאות הנתונים.       </a:t>
            </a:r>
          </a:p>
          <a:p>
            <a:pPr algn="r" rtl="1"/>
            <a:endParaRPr lang="he-IL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Supplier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-  מידע רלוונטי על כל ספק (שם מלא, אימייל וטלפון)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מידע רלוונטי על כל לקוח (שם מלא, אימייל וטלפון)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Dresses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- מידע רלוונטי על כל שמלה (זמינות, לכמה ימים ניתן לשאול אותה, קטגוריה, צבע, תיאור מילולי, מיקום השמלה (אזור בארץ בו נמצא הספק), דמי פיקדון, מידה </a:t>
            </a:r>
            <a:r>
              <a:rPr lang="he-I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וכו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'.. )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Orders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- מידע רלוונטי על כל הזמנה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clientId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, שם השמלה, תאריך השאילה ותאריך ההחזרה)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65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E3F24A28-5B01-43E1-8CE4-3038714D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0" y="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C778D7-F007-4F06-8F49-6CCF0E5E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, sky, cloudy, day&#10;&#10;Description automatically generated">
            <a:extLst>
              <a:ext uri="{FF2B5EF4-FFF2-40B4-BE49-F238E27FC236}">
                <a16:creationId xmlns:a16="http://schemas.microsoft.com/office/drawing/2014/main" id="{75330BDA-35A5-4CA7-AD98-CC22CA061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4" b="29180"/>
          <a:stretch/>
        </p:blipFill>
        <p:spPr>
          <a:xfrm>
            <a:off x="20" y="122273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6F431295-272C-4698-B36E-1DF223FC7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31" y="-1"/>
            <a:ext cx="1546069" cy="170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287ED062-7376-4E67-AB3A-C2DB135A0238}"/>
              </a:ext>
            </a:extLst>
          </p:cNvPr>
          <p:cNvSpPr txBox="1"/>
          <p:nvPr/>
        </p:nvSpPr>
        <p:spPr>
          <a:xfrm>
            <a:off x="1811620" y="677843"/>
            <a:ext cx="2192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דף כניסה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6EAB9C1-D1A4-47A9-A315-9A56D5835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75" y="1207333"/>
            <a:ext cx="2165950" cy="4695825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D3E9A31B-2097-4013-ADD0-EBFBA6E11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48" y="1195546"/>
            <a:ext cx="2239386" cy="4855036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D3B1FCD9-3386-4DC0-9321-B4256E700CC4}"/>
              </a:ext>
            </a:extLst>
          </p:cNvPr>
          <p:cNvSpPr txBox="1"/>
          <p:nvPr/>
        </p:nvSpPr>
        <p:spPr>
          <a:xfrm>
            <a:off x="7672764" y="710621"/>
            <a:ext cx="2707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dirty="0">
                <a:solidFill>
                  <a:srgbClr val="FF75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דף הרשמה </a:t>
            </a:r>
            <a:endParaRPr lang="en-IL" sz="3000" dirty="0">
              <a:solidFill>
                <a:srgbClr val="FF75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164E7436-EABD-4475-8B8D-34604032C45B}"/>
              </a:ext>
            </a:extLst>
          </p:cNvPr>
          <p:cNvCxnSpPr/>
          <p:nvPr/>
        </p:nvCxnSpPr>
        <p:spPr>
          <a:xfrm>
            <a:off x="9067800" y="2981325"/>
            <a:ext cx="13430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D37E7A71-6F98-45A0-9F5E-32B4697FC331}"/>
              </a:ext>
            </a:extLst>
          </p:cNvPr>
          <p:cNvCxnSpPr>
            <a:cxnSpLocks/>
          </p:cNvCxnSpPr>
          <p:nvPr/>
        </p:nvCxnSpPr>
        <p:spPr>
          <a:xfrm>
            <a:off x="8998621" y="5048250"/>
            <a:ext cx="1019046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12A0C617-43FF-4666-8D91-E3AE44B9B9DB}"/>
              </a:ext>
            </a:extLst>
          </p:cNvPr>
          <p:cNvCxnSpPr/>
          <p:nvPr/>
        </p:nvCxnSpPr>
        <p:spPr>
          <a:xfrm>
            <a:off x="9144000" y="3819525"/>
            <a:ext cx="13430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6976C0AB-F55A-4022-AAD3-495403617543}"/>
              </a:ext>
            </a:extLst>
          </p:cNvPr>
          <p:cNvCxnSpPr/>
          <p:nvPr/>
        </p:nvCxnSpPr>
        <p:spPr>
          <a:xfrm flipH="1">
            <a:off x="6730660" y="3476625"/>
            <a:ext cx="140017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134492B8-895B-4CDB-ACF0-BF0F9A650A4F}"/>
              </a:ext>
            </a:extLst>
          </p:cNvPr>
          <p:cNvCxnSpPr/>
          <p:nvPr/>
        </p:nvCxnSpPr>
        <p:spPr>
          <a:xfrm flipH="1">
            <a:off x="6609963" y="4333875"/>
            <a:ext cx="140017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F79E8FB8-E690-4AA9-99DF-13F12100788E}"/>
              </a:ext>
            </a:extLst>
          </p:cNvPr>
          <p:cNvCxnSpPr/>
          <p:nvPr/>
        </p:nvCxnSpPr>
        <p:spPr>
          <a:xfrm>
            <a:off x="3143250" y="3057525"/>
            <a:ext cx="13430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F3DE5A13-DD17-45C0-BAC2-BF868DAD8C37}"/>
              </a:ext>
            </a:extLst>
          </p:cNvPr>
          <p:cNvCxnSpPr/>
          <p:nvPr/>
        </p:nvCxnSpPr>
        <p:spPr>
          <a:xfrm flipH="1">
            <a:off x="580638" y="3448050"/>
            <a:ext cx="140017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D8CA7F2F-8FF5-4A57-B963-BF69FD26F544}"/>
              </a:ext>
            </a:extLst>
          </p:cNvPr>
          <p:cNvCxnSpPr>
            <a:cxnSpLocks/>
          </p:cNvCxnSpPr>
          <p:nvPr/>
        </p:nvCxnSpPr>
        <p:spPr>
          <a:xfrm>
            <a:off x="3502696" y="4229100"/>
            <a:ext cx="6715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CF4EAAC9-7D81-41B1-A1AC-9C5DD3F5FE84}"/>
              </a:ext>
            </a:extLst>
          </p:cNvPr>
          <p:cNvCxnSpPr>
            <a:cxnSpLocks/>
          </p:cNvCxnSpPr>
          <p:nvPr/>
        </p:nvCxnSpPr>
        <p:spPr>
          <a:xfrm flipH="1">
            <a:off x="966400" y="4229100"/>
            <a:ext cx="69282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33B726A9-CAB6-4F7B-9DA9-E6635328881D}"/>
              </a:ext>
            </a:extLst>
          </p:cNvPr>
          <p:cNvCxnSpPr>
            <a:cxnSpLocks/>
          </p:cNvCxnSpPr>
          <p:nvPr/>
        </p:nvCxnSpPr>
        <p:spPr>
          <a:xfrm>
            <a:off x="3359869" y="4743450"/>
            <a:ext cx="6715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5BE36C72-2BF0-4407-9C15-1FCE118F6434}"/>
              </a:ext>
            </a:extLst>
          </p:cNvPr>
          <p:cNvCxnSpPr>
            <a:cxnSpLocks/>
          </p:cNvCxnSpPr>
          <p:nvPr/>
        </p:nvCxnSpPr>
        <p:spPr>
          <a:xfrm flipH="1">
            <a:off x="1118799" y="5124450"/>
            <a:ext cx="69282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FB46D6BE-F9AF-4446-BC6E-D51AC57ABB14}"/>
              </a:ext>
            </a:extLst>
          </p:cNvPr>
          <p:cNvSpPr txBox="1"/>
          <p:nvPr/>
        </p:nvSpPr>
        <p:spPr>
          <a:xfrm>
            <a:off x="10497035" y="2804740"/>
            <a:ext cx="1546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שם מלא</a:t>
            </a:r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16DA630D-6DF8-4984-A545-B91886EBD6AA}"/>
              </a:ext>
            </a:extLst>
          </p:cNvPr>
          <p:cNvSpPr txBox="1"/>
          <p:nvPr/>
        </p:nvSpPr>
        <p:spPr>
          <a:xfrm>
            <a:off x="10112168" y="4831370"/>
            <a:ext cx="1546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הרשמה</a:t>
            </a:r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18A79CF1-6A79-4853-A092-69FF353D4E24}"/>
              </a:ext>
            </a:extLst>
          </p:cNvPr>
          <p:cNvSpPr txBox="1"/>
          <p:nvPr/>
        </p:nvSpPr>
        <p:spPr>
          <a:xfrm>
            <a:off x="10566468" y="3623064"/>
            <a:ext cx="1546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סיסמא</a:t>
            </a:r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6A849360-C018-49A1-9CDC-E8E1A28997AB}"/>
              </a:ext>
            </a:extLst>
          </p:cNvPr>
          <p:cNvSpPr txBox="1"/>
          <p:nvPr/>
        </p:nvSpPr>
        <p:spPr>
          <a:xfrm>
            <a:off x="5961252" y="4149209"/>
            <a:ext cx="1546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טלפון</a:t>
            </a:r>
          </a:p>
        </p:txBody>
      </p: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2456C3BC-D8F4-4561-8417-5708E1288E46}"/>
              </a:ext>
            </a:extLst>
          </p:cNvPr>
          <p:cNvSpPr txBox="1"/>
          <p:nvPr/>
        </p:nvSpPr>
        <p:spPr>
          <a:xfrm>
            <a:off x="5650322" y="3291959"/>
            <a:ext cx="1546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אימייל</a:t>
            </a:r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D219720D-CD78-4592-92CD-EE1C2FF85694}"/>
              </a:ext>
            </a:extLst>
          </p:cNvPr>
          <p:cNvSpPr txBox="1"/>
          <p:nvPr/>
        </p:nvSpPr>
        <p:spPr>
          <a:xfrm>
            <a:off x="4504707" y="2853586"/>
            <a:ext cx="1546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אימייל</a:t>
            </a:r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B5BCC518-4194-444F-929A-DCB3A340E5FF}"/>
              </a:ext>
            </a:extLst>
          </p:cNvPr>
          <p:cNvSpPr txBox="1"/>
          <p:nvPr/>
        </p:nvSpPr>
        <p:spPr>
          <a:xfrm>
            <a:off x="59593" y="3096544"/>
            <a:ext cx="1546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סיסמא</a:t>
            </a:r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878BFD07-4BE6-44E7-83FF-6A3D7E48AB6B}"/>
              </a:ext>
            </a:extLst>
          </p:cNvPr>
          <p:cNvSpPr txBox="1"/>
          <p:nvPr/>
        </p:nvSpPr>
        <p:spPr>
          <a:xfrm>
            <a:off x="3779030" y="3861915"/>
            <a:ext cx="154606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התחברות </a:t>
            </a:r>
          </a:p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כספק</a:t>
            </a:r>
          </a:p>
        </p:txBody>
      </p: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4501B496-7A70-482A-BFE9-AAF2A3A45F9E}"/>
              </a:ext>
            </a:extLst>
          </p:cNvPr>
          <p:cNvSpPr txBox="1"/>
          <p:nvPr/>
        </p:nvSpPr>
        <p:spPr>
          <a:xfrm>
            <a:off x="-211715" y="3849098"/>
            <a:ext cx="154606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התחברות כלקוח</a:t>
            </a:r>
          </a:p>
        </p:txBody>
      </p: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55038FC8-9FC2-440B-8B3F-37C65118F27E}"/>
              </a:ext>
            </a:extLst>
          </p:cNvPr>
          <p:cNvSpPr txBox="1"/>
          <p:nvPr/>
        </p:nvSpPr>
        <p:spPr>
          <a:xfrm>
            <a:off x="3636066" y="4500912"/>
            <a:ext cx="154606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הרשמה </a:t>
            </a:r>
          </a:p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כלקוח</a:t>
            </a:r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1A1C110C-EFB2-4E72-9180-4928781BC569}"/>
              </a:ext>
            </a:extLst>
          </p:cNvPr>
          <p:cNvSpPr txBox="1"/>
          <p:nvPr/>
        </p:nvSpPr>
        <p:spPr>
          <a:xfrm>
            <a:off x="-631" y="4783745"/>
            <a:ext cx="154606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הרשמה</a:t>
            </a:r>
          </a:p>
          <a:p>
            <a:pPr algn="ctr"/>
            <a:r>
              <a:rPr lang="he-IL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כספק</a:t>
            </a:r>
          </a:p>
        </p:txBody>
      </p:sp>
    </p:spTree>
    <p:extLst>
      <p:ext uri="{BB962C8B-B14F-4D97-AF65-F5344CB8AC3E}">
        <p14:creationId xmlns:p14="http://schemas.microsoft.com/office/powerpoint/2010/main" val="286762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7280</TotalTime>
  <Words>1515</Words>
  <Application>Microsoft Office PowerPoint</Application>
  <PresentationFormat>מסך רחב</PresentationFormat>
  <Paragraphs>234</Paragraphs>
  <Slides>31</Slides>
  <Notes>0</Notes>
  <HiddenSlides>0</HiddenSlides>
  <MMClips>12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31</vt:i4>
      </vt:variant>
    </vt:vector>
  </HeadingPairs>
  <TitlesOfParts>
    <vt:vector size="38" baseType="lpstr">
      <vt:lpstr>Arial</vt:lpstr>
      <vt:lpstr>Arial Rounded MT Bold</vt:lpstr>
      <vt:lpstr>Calibri</vt:lpstr>
      <vt:lpstr>Calibri Light</vt:lpstr>
      <vt:lpstr>MV Boli</vt:lpstr>
      <vt:lpstr>Script MT Bold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maayan.fo@gmail.com</dc:creator>
  <cp:lastModifiedBy>roniharel10@gmail.com</cp:lastModifiedBy>
  <cp:revision>67</cp:revision>
  <dcterms:created xsi:type="dcterms:W3CDTF">2021-12-28T10:02:27Z</dcterms:created>
  <dcterms:modified xsi:type="dcterms:W3CDTF">2022-01-04T21:32:58Z</dcterms:modified>
</cp:coreProperties>
</file>